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9"/>
  </p:notesMasterIdLst>
  <p:sldIdLst>
    <p:sldId id="268" r:id="rId2"/>
    <p:sldId id="299" r:id="rId3"/>
    <p:sldId id="300" r:id="rId4"/>
    <p:sldId id="310" r:id="rId5"/>
    <p:sldId id="302" r:id="rId6"/>
    <p:sldId id="303" r:id="rId7"/>
    <p:sldId id="304" r:id="rId8"/>
    <p:sldId id="305" r:id="rId9"/>
    <p:sldId id="309" r:id="rId10"/>
    <p:sldId id="308" r:id="rId11"/>
    <p:sldId id="317" r:id="rId12"/>
    <p:sldId id="318" r:id="rId13"/>
    <p:sldId id="319" r:id="rId14"/>
    <p:sldId id="320" r:id="rId15"/>
    <p:sldId id="316" r:id="rId16"/>
    <p:sldId id="265" r:id="rId17"/>
    <p:sldId id="297" r:id="rId1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BA831-B2CC-4C58-A530-3B82E1CDF81F}" type="datetimeFigureOut">
              <a:rPr lang="tr-TR" smtClean="0"/>
              <a:pPr/>
              <a:t>8.10.2020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73DE6-E5FE-447B-B2C5-2083882FC25A}" type="slidenum">
              <a:rPr lang="tr-TR" smtClean="0"/>
              <a:pPr/>
              <a:t>‹#›</a:t>
            </a:fld>
            <a:endParaRPr lang="tr-TR"/>
          </a:p>
        </p:txBody>
      </p:sp>
    </p:spTree>
    <p:extLst>
      <p:ext uri="{BB962C8B-B14F-4D97-AF65-F5344CB8AC3E}">
        <p14:creationId xmlns:p14="http://schemas.microsoft.com/office/powerpoint/2010/main" val="306378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A07C97C9-322D-4004-9FC3-9B7C23AE661E}" type="slidenum">
              <a:rPr lang="en-US" smtClean="0"/>
              <a:pPr>
                <a:defRPr/>
              </a:pPr>
              <a:t>1</a:t>
            </a:fld>
            <a:endParaRPr lang="en-US"/>
          </a:p>
        </p:txBody>
      </p:sp>
    </p:spTree>
    <p:extLst>
      <p:ext uri="{BB962C8B-B14F-4D97-AF65-F5344CB8AC3E}">
        <p14:creationId xmlns:p14="http://schemas.microsoft.com/office/powerpoint/2010/main" val="11286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fld id="{FE021A39-68D5-4712-9272-93F3647490E1}" type="datetime1">
              <a:rPr lang="tr-TR" smtClean="0"/>
              <a:pPr>
                <a:defRPr/>
              </a:pPr>
              <a:t>8.10.2020</a:t>
            </a:fld>
            <a:endParaRPr lang="tr-TR"/>
          </a:p>
        </p:txBody>
      </p:sp>
      <p:sp>
        <p:nvSpPr>
          <p:cNvPr id="19" name="18 Altbilgi Yer Tutucusu"/>
          <p:cNvSpPr>
            <a:spLocks noGrp="1"/>
          </p:cNvSpPr>
          <p:nvPr>
            <p:ph type="ftr" sz="quarter" idx="11"/>
          </p:nvPr>
        </p:nvSpPr>
        <p:spPr/>
        <p:txBody>
          <a:bodyPr/>
          <a:lstStyle/>
          <a:p>
            <a:pPr>
              <a:defRPr/>
            </a:pPr>
            <a:r>
              <a:rPr lang="tr-TR"/>
              <a:t>Körfez Platform</a:t>
            </a:r>
          </a:p>
        </p:txBody>
      </p:sp>
      <p:sp>
        <p:nvSpPr>
          <p:cNvPr id="27" name="26 Slayt Numarası Yer Tutucusu"/>
          <p:cNvSpPr>
            <a:spLocks noGrp="1"/>
          </p:cNvSpPr>
          <p:nvPr>
            <p:ph type="sldNum" sz="quarter" idx="12"/>
          </p:nvPr>
        </p:nvSpPr>
        <p:spPr/>
        <p:txBody>
          <a:bodyPr/>
          <a:lstStyle/>
          <a:p>
            <a:pPr>
              <a:defRPr/>
            </a:pPr>
            <a:fld id="{E3ADAE81-19C6-40A5-B6EC-6005E2785D4F}"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4D62DC8E-D720-4F14-A523-8F028708AB67}" type="datetime1">
              <a:rPr lang="tr-TR" smtClean="0"/>
              <a:pPr>
                <a:defRPr/>
              </a:pPr>
              <a:t>8.10.2020</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4C317DB5-C542-4DFF-90D2-C87680575A82}"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FF11A031-A0B8-422B-BF0A-460F275A5D95}" type="datetime1">
              <a:rPr lang="tr-TR" smtClean="0"/>
              <a:pPr>
                <a:defRPr/>
              </a:pPr>
              <a:t>8.10.2020</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816FB29B-F192-4D5B-A739-9854DC89F24A}"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F2054198-23E6-49DE-BCD1-5C0DA79C09E1}" type="datetime1">
              <a:rPr lang="tr-TR" smtClean="0"/>
              <a:pPr>
                <a:defRPr/>
              </a:pPr>
              <a:t>8.10.2020</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AFA895F5-4BFB-4BFB-9026-705C0339C765}"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pPr>
              <a:defRPr/>
            </a:pPr>
            <a:fld id="{A2853186-977C-4F99-B260-11C1EB737B40}" type="datetime1">
              <a:rPr lang="tr-TR" smtClean="0"/>
              <a:pPr>
                <a:defRPr/>
              </a:pPr>
              <a:t>8.10.2020</a:t>
            </a:fld>
            <a:endParaRPr lang="tr-TR"/>
          </a:p>
        </p:txBody>
      </p:sp>
      <p:sp>
        <p:nvSpPr>
          <p:cNvPr id="5" name="4 Altbilgi Yer Tutucusu"/>
          <p:cNvSpPr>
            <a:spLocks noGrp="1"/>
          </p:cNvSpPr>
          <p:nvPr>
            <p:ph type="ftr" sz="quarter" idx="11"/>
          </p:nvPr>
        </p:nvSpPr>
        <p:spPr/>
        <p:txBody>
          <a:bodyPr/>
          <a:lstStyle/>
          <a:p>
            <a:pPr>
              <a:defRPr/>
            </a:pPr>
            <a:r>
              <a:rPr lang="tr-TR"/>
              <a:t>Körfez Platform</a:t>
            </a:r>
          </a:p>
        </p:txBody>
      </p:sp>
      <p:sp>
        <p:nvSpPr>
          <p:cNvPr id="6" name="5 Slayt Numarası Yer Tutucusu"/>
          <p:cNvSpPr>
            <a:spLocks noGrp="1"/>
          </p:cNvSpPr>
          <p:nvPr>
            <p:ph type="sldNum" sz="quarter" idx="12"/>
          </p:nvPr>
        </p:nvSpPr>
        <p:spPr/>
        <p:txBody>
          <a:bodyPr/>
          <a:lstStyle/>
          <a:p>
            <a:pPr>
              <a:defRPr/>
            </a:pPr>
            <a:fld id="{8CB933F3-3C6A-4D9F-B3A4-F386A7CA3E0E}"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pPr>
              <a:defRPr/>
            </a:pPr>
            <a:fld id="{A32F9B80-84CA-4301-85D5-D230EE5899F8}" type="datetime1">
              <a:rPr lang="tr-TR" smtClean="0"/>
              <a:pPr>
                <a:defRPr/>
              </a:pPr>
              <a:t>8.10.2020</a:t>
            </a:fld>
            <a:endParaRPr lang="tr-TR"/>
          </a:p>
        </p:txBody>
      </p:sp>
      <p:sp>
        <p:nvSpPr>
          <p:cNvPr id="6" name="5 Altbilgi Yer Tutucusu"/>
          <p:cNvSpPr>
            <a:spLocks noGrp="1"/>
          </p:cNvSpPr>
          <p:nvPr>
            <p:ph type="ftr" sz="quarter" idx="11"/>
          </p:nvPr>
        </p:nvSpPr>
        <p:spPr/>
        <p:txBody>
          <a:bodyPr/>
          <a:lstStyle/>
          <a:p>
            <a:pPr>
              <a:defRPr/>
            </a:pPr>
            <a:r>
              <a:rPr lang="tr-TR"/>
              <a:t>Körfez Platform</a:t>
            </a:r>
          </a:p>
        </p:txBody>
      </p:sp>
      <p:sp>
        <p:nvSpPr>
          <p:cNvPr id="7" name="6 Slayt Numarası Yer Tutucusu"/>
          <p:cNvSpPr>
            <a:spLocks noGrp="1"/>
          </p:cNvSpPr>
          <p:nvPr>
            <p:ph type="sldNum" sz="quarter" idx="12"/>
          </p:nvPr>
        </p:nvSpPr>
        <p:spPr/>
        <p:txBody>
          <a:bodyPr/>
          <a:lstStyle/>
          <a:p>
            <a:pPr>
              <a:defRPr/>
            </a:pPr>
            <a:fld id="{34F79F81-5D9A-4A5A-AD38-AD762EE77E47}"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pPr>
              <a:defRPr/>
            </a:pPr>
            <a:fld id="{958D0163-99DC-4A8E-B610-A4704304B7BE}" type="datetime1">
              <a:rPr lang="tr-TR" smtClean="0"/>
              <a:pPr>
                <a:defRPr/>
              </a:pPr>
              <a:t>8.10.2020</a:t>
            </a:fld>
            <a:endParaRPr lang="tr-TR"/>
          </a:p>
        </p:txBody>
      </p:sp>
      <p:sp>
        <p:nvSpPr>
          <p:cNvPr id="8" name="7 Altbilgi Yer Tutucusu"/>
          <p:cNvSpPr>
            <a:spLocks noGrp="1"/>
          </p:cNvSpPr>
          <p:nvPr>
            <p:ph type="ftr" sz="quarter" idx="11"/>
          </p:nvPr>
        </p:nvSpPr>
        <p:spPr/>
        <p:txBody>
          <a:bodyPr/>
          <a:lstStyle/>
          <a:p>
            <a:pPr>
              <a:defRPr/>
            </a:pPr>
            <a:r>
              <a:rPr lang="tr-TR"/>
              <a:t>Körfez Platform</a:t>
            </a:r>
          </a:p>
        </p:txBody>
      </p:sp>
      <p:sp>
        <p:nvSpPr>
          <p:cNvPr id="9" name="8 Slayt Numarası Yer Tutucusu"/>
          <p:cNvSpPr>
            <a:spLocks noGrp="1"/>
          </p:cNvSpPr>
          <p:nvPr>
            <p:ph type="sldNum" sz="quarter" idx="12"/>
          </p:nvPr>
        </p:nvSpPr>
        <p:spPr/>
        <p:txBody>
          <a:bodyPr/>
          <a:lstStyle/>
          <a:p>
            <a:pPr>
              <a:defRPr/>
            </a:pPr>
            <a:fld id="{030A53B3-00FD-446A-A322-BCECF9E69E97}"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pPr>
              <a:defRPr/>
            </a:pPr>
            <a:fld id="{D180F803-7E3E-4DAF-814D-61268C7D0C0A}" type="datetime1">
              <a:rPr lang="tr-TR" smtClean="0"/>
              <a:pPr>
                <a:defRPr/>
              </a:pPr>
              <a:t>8.10.2020</a:t>
            </a:fld>
            <a:endParaRPr lang="tr-TR"/>
          </a:p>
        </p:txBody>
      </p:sp>
      <p:sp>
        <p:nvSpPr>
          <p:cNvPr id="4" name="3 Altbilgi Yer Tutucusu"/>
          <p:cNvSpPr>
            <a:spLocks noGrp="1"/>
          </p:cNvSpPr>
          <p:nvPr>
            <p:ph type="ftr" sz="quarter" idx="11"/>
          </p:nvPr>
        </p:nvSpPr>
        <p:spPr/>
        <p:txBody>
          <a:bodyPr/>
          <a:lstStyle/>
          <a:p>
            <a:pPr>
              <a:defRPr/>
            </a:pPr>
            <a:r>
              <a:rPr lang="tr-TR"/>
              <a:t>Körfez Platform</a:t>
            </a:r>
          </a:p>
        </p:txBody>
      </p:sp>
      <p:sp>
        <p:nvSpPr>
          <p:cNvPr id="5" name="4 Slayt Numarası Yer Tutucusu"/>
          <p:cNvSpPr>
            <a:spLocks noGrp="1"/>
          </p:cNvSpPr>
          <p:nvPr>
            <p:ph type="sldNum" sz="quarter" idx="12"/>
          </p:nvPr>
        </p:nvSpPr>
        <p:spPr/>
        <p:txBody>
          <a:bodyPr/>
          <a:lstStyle/>
          <a:p>
            <a:pPr>
              <a:defRPr/>
            </a:pPr>
            <a:fld id="{9E80BE64-8CDB-40F2-958A-81C224DCEF0C}"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03C5C3C-AB28-4483-8C61-ED69F31C0534}" type="datetime1">
              <a:rPr lang="tr-TR" smtClean="0"/>
              <a:pPr>
                <a:defRPr/>
              </a:pPr>
              <a:t>8.10.2020</a:t>
            </a:fld>
            <a:endParaRPr lang="tr-TR"/>
          </a:p>
        </p:txBody>
      </p:sp>
      <p:sp>
        <p:nvSpPr>
          <p:cNvPr id="3" name="2 Altbilgi Yer Tutucusu"/>
          <p:cNvSpPr>
            <a:spLocks noGrp="1"/>
          </p:cNvSpPr>
          <p:nvPr>
            <p:ph type="ftr" sz="quarter" idx="11"/>
          </p:nvPr>
        </p:nvSpPr>
        <p:spPr/>
        <p:txBody>
          <a:bodyPr/>
          <a:lstStyle/>
          <a:p>
            <a:pPr>
              <a:defRPr/>
            </a:pPr>
            <a:r>
              <a:rPr lang="tr-TR"/>
              <a:t>Körfez Platform</a:t>
            </a:r>
          </a:p>
        </p:txBody>
      </p:sp>
      <p:sp>
        <p:nvSpPr>
          <p:cNvPr id="4" name="3 Slayt Numarası Yer Tutucusu"/>
          <p:cNvSpPr>
            <a:spLocks noGrp="1"/>
          </p:cNvSpPr>
          <p:nvPr>
            <p:ph type="sldNum" sz="quarter" idx="12"/>
          </p:nvPr>
        </p:nvSpPr>
        <p:spPr/>
        <p:txBody>
          <a:bodyPr/>
          <a:lstStyle/>
          <a:p>
            <a:pPr>
              <a:defRPr/>
            </a:pPr>
            <a:fld id="{11EB99ED-F28A-41E1-BC65-DF19796F557F}"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pPr>
              <a:defRPr/>
            </a:pPr>
            <a:fld id="{E7D7F950-9BDE-4D13-B4E7-516FAB00462D}" type="datetime1">
              <a:rPr lang="tr-TR" smtClean="0"/>
              <a:pPr>
                <a:defRPr/>
              </a:pPr>
              <a:t>8.10.2020</a:t>
            </a:fld>
            <a:endParaRPr lang="tr-TR"/>
          </a:p>
        </p:txBody>
      </p:sp>
      <p:sp>
        <p:nvSpPr>
          <p:cNvPr id="6" name="5 Altbilgi Yer Tutucusu"/>
          <p:cNvSpPr>
            <a:spLocks noGrp="1"/>
          </p:cNvSpPr>
          <p:nvPr>
            <p:ph type="ftr" sz="quarter" idx="11"/>
          </p:nvPr>
        </p:nvSpPr>
        <p:spPr/>
        <p:txBody>
          <a:bodyPr/>
          <a:lstStyle/>
          <a:p>
            <a:pPr>
              <a:defRPr/>
            </a:pPr>
            <a:r>
              <a:rPr lang="tr-TR"/>
              <a:t>Körfez Platform</a:t>
            </a:r>
          </a:p>
        </p:txBody>
      </p:sp>
      <p:sp>
        <p:nvSpPr>
          <p:cNvPr id="7" name="6 Slayt Numarası Yer Tutucusu"/>
          <p:cNvSpPr>
            <a:spLocks noGrp="1"/>
          </p:cNvSpPr>
          <p:nvPr>
            <p:ph type="sldNum" sz="quarter" idx="12"/>
          </p:nvPr>
        </p:nvSpPr>
        <p:spPr/>
        <p:txBody>
          <a:bodyPr/>
          <a:lstStyle/>
          <a:p>
            <a:pPr>
              <a:defRPr/>
            </a:pPr>
            <a:fld id="{6047B375-5548-4ED0-90AD-2D55EF6A219A}"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pPr>
              <a:defRPr/>
            </a:pPr>
            <a:fld id="{DF22CD5B-166F-49EF-91D4-82A2BD67BC6D}" type="datetime1">
              <a:rPr lang="tr-TR" smtClean="0"/>
              <a:pPr>
                <a:defRPr/>
              </a:pPr>
              <a:t>8.10.2020</a:t>
            </a:fld>
            <a:endParaRPr lang="tr-TR"/>
          </a:p>
        </p:txBody>
      </p:sp>
      <p:sp>
        <p:nvSpPr>
          <p:cNvPr id="6" name="5 Altbilgi Yer Tutucusu"/>
          <p:cNvSpPr>
            <a:spLocks noGrp="1"/>
          </p:cNvSpPr>
          <p:nvPr>
            <p:ph type="ftr" sz="quarter" idx="11"/>
          </p:nvPr>
        </p:nvSpPr>
        <p:spPr/>
        <p:txBody>
          <a:bodyPr/>
          <a:lstStyle/>
          <a:p>
            <a:pPr>
              <a:defRPr/>
            </a:pPr>
            <a:r>
              <a:rPr lang="tr-TR"/>
              <a:t>Körfez Platform</a:t>
            </a: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CF6484E-782C-44F6-915F-43248CEC0707}"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B46EF09-9392-4F9C-8F4C-145C4C281A04}" type="datetime1">
              <a:rPr lang="tr-TR" smtClean="0"/>
              <a:pPr>
                <a:defRPr/>
              </a:pPr>
              <a:t>8.10.2020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a:t>Körfez Platform</a:t>
            </a: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FAF5BA6-F062-4B30-A2CB-2B33AD947611}"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harefund@gulfuscapital.com" TargetMode="External"/><Relationship Id="rId2" Type="http://schemas.openxmlformats.org/officeDocument/2006/relationships/hyperlink" Target="http://www.gulfuscapital.com/"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9.jpeg"/><Relationship Id="rId10" Type="http://schemas.openxmlformats.org/officeDocument/2006/relationships/image" Target="../media/image20.png"/><Relationship Id="rId4" Type="http://schemas.openxmlformats.org/officeDocument/2006/relationships/hyperlink" Target="http://www.toplukonutum.com/binbir-evler"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152400"/>
            <a:ext cx="8915400" cy="3962400"/>
          </a:xfrm>
        </p:spPr>
        <p:txBody>
          <a:bodyPr>
            <a:noAutofit/>
          </a:bodyPr>
          <a:lstStyle/>
          <a:p>
            <a:pPr algn="ctr">
              <a:defRPr/>
            </a:pP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br>
              <a:rPr lang="tr-TR" sz="3600" dirty="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br>
              <a:rPr lang="tr-TR"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br>
              <a:rPr lang="en-US" sz="3600" dirty="0">
                <a:solidFill>
                  <a:srgbClr val="C00000"/>
                </a:solidFill>
                <a:latin typeface="Calibri" pitchFamily="34" charset="0"/>
                <a:cs typeface="Arial" pitchFamily="34" charset="0"/>
              </a:rPr>
            </a:br>
            <a:br>
              <a:rPr lang="tr-TR" sz="3600" dirty="0">
                <a:solidFill>
                  <a:srgbClr val="C00000"/>
                </a:solidFill>
                <a:latin typeface="Calibri" pitchFamily="34" charset="0"/>
                <a:cs typeface="Arial" pitchFamily="34" charset="0"/>
              </a:rPr>
            </a:br>
            <a:r>
              <a:rPr lang="en-US" sz="6600" dirty="0">
                <a:solidFill>
                  <a:srgbClr val="00B0F0"/>
                </a:solidFill>
                <a:latin typeface="Calibri" pitchFamily="34" charset="0"/>
                <a:cs typeface="Arial" pitchFamily="34" charset="0"/>
              </a:rPr>
              <a:t>US </a:t>
            </a:r>
            <a:r>
              <a:rPr lang="tr-TR" sz="6600" dirty="0">
                <a:solidFill>
                  <a:srgbClr val="00B0F0"/>
                </a:solidFill>
                <a:latin typeface="Calibri" pitchFamily="34" charset="0"/>
                <a:cs typeface="Arial" pitchFamily="34" charset="0"/>
              </a:rPr>
              <a:t>Share Fund</a:t>
            </a:r>
            <a:br>
              <a:rPr lang="tr-TR" sz="6600" dirty="0">
                <a:solidFill>
                  <a:srgbClr val="C00000"/>
                </a:solidFill>
                <a:latin typeface="Calibri" pitchFamily="34" charset="0"/>
                <a:cs typeface="Arial" pitchFamily="34" charset="0"/>
              </a:rPr>
            </a:br>
            <a:r>
              <a:rPr lang="tr-TR" sz="2800" dirty="0">
                <a:solidFill>
                  <a:srgbClr val="C00000"/>
                </a:solidFill>
                <a:latin typeface="Calibri" pitchFamily="34" charset="0"/>
                <a:cs typeface="Arial" pitchFamily="34" charset="0"/>
              </a:rPr>
              <a:t>”Invest &amp; Financial Partner”</a:t>
            </a:r>
            <a:br>
              <a:rPr lang="tr-TR" sz="2800" dirty="0">
                <a:solidFill>
                  <a:srgbClr val="C00000"/>
                </a:solidFill>
                <a:latin typeface="Calibri" pitchFamily="34" charset="0"/>
                <a:cs typeface="Arial" pitchFamily="34" charset="0"/>
              </a:rPr>
            </a:br>
            <a:endParaRPr lang="tr-TR" sz="2800" dirty="0">
              <a:solidFill>
                <a:srgbClr val="C00000"/>
              </a:solidFill>
            </a:endParaRPr>
          </a:p>
        </p:txBody>
      </p:sp>
      <p:sp>
        <p:nvSpPr>
          <p:cNvPr id="2052" name="Rectangle 3"/>
          <p:cNvSpPr>
            <a:spLocks noGrp="1" noChangeArrowheads="1"/>
          </p:cNvSpPr>
          <p:nvPr>
            <p:ph type="subTitle" idx="1"/>
          </p:nvPr>
        </p:nvSpPr>
        <p:spPr>
          <a:xfrm>
            <a:off x="1066800" y="3657600"/>
            <a:ext cx="7772400" cy="2667000"/>
          </a:xfrm>
        </p:spPr>
        <p:txBody>
          <a:bodyPr>
            <a:normAutofit fontScale="77500" lnSpcReduction="20000"/>
          </a:bodyPr>
          <a:lstStyle/>
          <a:p>
            <a:pPr algn="r" eaLnBrk="1" hangingPunct="1">
              <a:lnSpc>
                <a:spcPct val="90000"/>
              </a:lnSpc>
            </a:pPr>
            <a:endParaRPr lang="en-US" sz="4500" b="1" dirty="0">
              <a:solidFill>
                <a:srgbClr val="C00000"/>
              </a:solidFill>
              <a:latin typeface="+mj-lt"/>
              <a:ea typeface="ＭＳ Ｐゴシック" pitchFamily="34" charset="-128"/>
            </a:endParaRPr>
          </a:p>
          <a:p>
            <a:pPr>
              <a:lnSpc>
                <a:spcPct val="90000"/>
              </a:lnSpc>
            </a:pPr>
            <a:r>
              <a:rPr lang="en-US" sz="2800" b="1" i="1" dirty="0">
                <a:solidFill>
                  <a:srgbClr val="C00000"/>
                </a:solidFill>
                <a:latin typeface="+mj-lt"/>
                <a:ea typeface="ＭＳ Ｐゴシック" pitchFamily="34" charset="-128"/>
              </a:rPr>
              <a:t>   	</a:t>
            </a:r>
            <a:r>
              <a:rPr lang="en-US" sz="3200" b="1" i="1" dirty="0">
                <a:solidFill>
                  <a:srgbClr val="C00000"/>
                </a:solidFill>
                <a:latin typeface="+mj-lt"/>
                <a:ea typeface="ＭＳ Ｐゴシック" pitchFamily="34" charset="-128"/>
              </a:rPr>
              <a:t>Private Equity</a:t>
            </a:r>
            <a:endParaRPr lang="tr-TR" sz="3200" b="1" i="1" dirty="0">
              <a:solidFill>
                <a:srgbClr val="C00000"/>
              </a:solidFill>
              <a:latin typeface="+mj-lt"/>
              <a:ea typeface="ＭＳ Ｐゴシック" pitchFamily="34" charset="-128"/>
            </a:endParaRPr>
          </a:p>
          <a:p>
            <a:pPr>
              <a:lnSpc>
                <a:spcPct val="90000"/>
              </a:lnSpc>
            </a:pPr>
            <a:r>
              <a:rPr lang="en-US" sz="3200" b="1" i="1" dirty="0">
                <a:solidFill>
                  <a:srgbClr val="C00000"/>
                </a:solidFill>
                <a:latin typeface="+mj-lt"/>
                <a:ea typeface="ＭＳ Ｐゴシック" pitchFamily="34" charset="-128"/>
              </a:rPr>
              <a:t>Debt Capital Markets</a:t>
            </a:r>
            <a:endParaRPr lang="tr-TR" sz="3200" b="1" i="1" dirty="0">
              <a:solidFill>
                <a:srgbClr val="C00000"/>
              </a:solidFill>
              <a:latin typeface="+mj-lt"/>
              <a:ea typeface="ＭＳ Ｐゴシック" pitchFamily="34" charset="-128"/>
            </a:endParaRPr>
          </a:p>
          <a:p>
            <a:pPr>
              <a:lnSpc>
                <a:spcPct val="90000"/>
              </a:lnSpc>
            </a:pPr>
            <a:r>
              <a:rPr lang="en-US" sz="3200" b="1" i="1" dirty="0">
                <a:solidFill>
                  <a:srgbClr val="C00000"/>
                </a:solidFill>
                <a:latin typeface="+mj-lt"/>
                <a:ea typeface="ＭＳ Ｐゴシック" pitchFamily="34" charset="-128"/>
              </a:rPr>
              <a:t>Islamic </a:t>
            </a:r>
            <a:r>
              <a:rPr lang="tr-TR" sz="3200" b="1" i="1" dirty="0">
                <a:solidFill>
                  <a:srgbClr val="C00000"/>
                </a:solidFill>
                <a:latin typeface="+mj-lt"/>
                <a:ea typeface="ＭＳ Ｐゴシック" pitchFamily="34" charset="-128"/>
              </a:rPr>
              <a:t>Finance</a:t>
            </a:r>
            <a:endParaRPr lang="en-US" sz="3200" b="1" i="1" dirty="0">
              <a:solidFill>
                <a:srgbClr val="C00000"/>
              </a:solidFill>
              <a:latin typeface="+mj-lt"/>
              <a:ea typeface="ＭＳ Ｐゴシック" pitchFamily="34" charset="-128"/>
            </a:endParaRPr>
          </a:p>
          <a:p>
            <a:pPr>
              <a:lnSpc>
                <a:spcPct val="90000"/>
              </a:lnSpc>
            </a:pPr>
            <a:r>
              <a:rPr lang="tr-TR" sz="3200" b="1" i="1" dirty="0">
                <a:solidFill>
                  <a:srgbClr val="C00000"/>
                </a:solidFill>
                <a:latin typeface="+mj-lt"/>
                <a:ea typeface="ＭＳ Ｐゴシック" pitchFamily="34" charset="-128"/>
              </a:rPr>
              <a:t>Sukuk S</a:t>
            </a:r>
            <a:r>
              <a:rPr lang="en-US" sz="3200" b="1" i="1" dirty="0" err="1">
                <a:solidFill>
                  <a:srgbClr val="C00000"/>
                </a:solidFill>
                <a:latin typeface="+mj-lt"/>
                <a:ea typeface="ＭＳ Ｐゴシック" pitchFamily="34" charset="-128"/>
              </a:rPr>
              <a:t>tructuring</a:t>
            </a:r>
            <a:endParaRPr lang="tr-TR" sz="3200" b="1" i="1" dirty="0">
              <a:solidFill>
                <a:srgbClr val="C00000"/>
              </a:solidFill>
              <a:latin typeface="+mj-lt"/>
              <a:ea typeface="ＭＳ Ｐゴシック" pitchFamily="34" charset="-128"/>
            </a:endParaRPr>
          </a:p>
          <a:p>
            <a:pPr>
              <a:lnSpc>
                <a:spcPct val="90000"/>
              </a:lnSpc>
            </a:pPr>
            <a:r>
              <a:rPr lang="tr-TR" sz="3200" b="1" i="1" dirty="0">
                <a:solidFill>
                  <a:srgbClr val="C00000"/>
                </a:solidFill>
                <a:latin typeface="+mj-lt"/>
                <a:ea typeface="ＭＳ Ｐゴシック" pitchFamily="34" charset="-128"/>
              </a:rPr>
              <a:t>F</a:t>
            </a:r>
            <a:r>
              <a:rPr lang="en-US" sz="3200" b="1" i="1" dirty="0" err="1">
                <a:solidFill>
                  <a:srgbClr val="C00000"/>
                </a:solidFill>
                <a:latin typeface="+mj-lt"/>
                <a:ea typeface="ＭＳ Ｐゴシック" pitchFamily="34" charset="-128"/>
              </a:rPr>
              <a:t>unding</a:t>
            </a:r>
            <a:r>
              <a:rPr lang="tr-TR" sz="3200" b="1" i="1" dirty="0">
                <a:solidFill>
                  <a:srgbClr val="C00000"/>
                </a:solidFill>
                <a:latin typeface="+mj-lt"/>
                <a:ea typeface="ＭＳ Ｐゴシック" pitchFamily="34" charset="-128"/>
              </a:rPr>
              <a:t>  P</a:t>
            </a:r>
            <a:r>
              <a:rPr lang="en-US" sz="3200" b="1" i="1" dirty="0">
                <a:solidFill>
                  <a:srgbClr val="C00000"/>
                </a:solidFill>
                <a:latin typeface="+mj-lt"/>
                <a:ea typeface="ＭＳ Ｐゴシック" pitchFamily="34" charset="-128"/>
              </a:rPr>
              <a:t>reparation</a:t>
            </a:r>
            <a:endParaRPr lang="tr-TR" sz="3200" b="1" i="1" dirty="0">
              <a:solidFill>
                <a:srgbClr val="C00000"/>
              </a:solidFill>
              <a:latin typeface="+mj-lt"/>
              <a:ea typeface="ＭＳ Ｐゴシック" pitchFamily="34" charset="-128"/>
            </a:endParaRPr>
          </a:p>
          <a:p>
            <a:pPr>
              <a:lnSpc>
                <a:spcPct val="90000"/>
              </a:lnSpc>
            </a:pPr>
            <a:r>
              <a:rPr lang="tr-TR" sz="3200" b="1" i="1" dirty="0">
                <a:solidFill>
                  <a:srgbClr val="C00000"/>
                </a:solidFill>
                <a:latin typeface="+mj-lt"/>
                <a:ea typeface="ＭＳ Ｐゴシック" pitchFamily="34" charset="-128"/>
              </a:rPr>
              <a:t>Business </a:t>
            </a:r>
            <a:r>
              <a:rPr lang="tr-TR" sz="3200" b="1" i="1" dirty="0" err="1">
                <a:solidFill>
                  <a:srgbClr val="C00000"/>
                </a:solidFill>
                <a:latin typeface="+mj-lt"/>
                <a:ea typeface="ＭＳ Ｐゴシック" pitchFamily="34" charset="-128"/>
              </a:rPr>
              <a:t>Financing</a:t>
            </a:r>
            <a:endParaRPr lang="tr-TR" sz="3200" b="1" i="1" dirty="0">
              <a:solidFill>
                <a:srgbClr val="C00000"/>
              </a:solidFill>
              <a:latin typeface="+mj-lt"/>
              <a:ea typeface="ＭＳ Ｐゴシック" pitchFamily="34" charset="-128"/>
            </a:endParaRPr>
          </a:p>
          <a:p>
            <a:pPr algn="r" eaLnBrk="1" hangingPunct="1">
              <a:lnSpc>
                <a:spcPct val="90000"/>
              </a:lnSpc>
            </a:pPr>
            <a:endParaRPr lang="en-US" sz="2800" dirty="0">
              <a:solidFill>
                <a:srgbClr val="C00000"/>
              </a:solidFill>
              <a:ea typeface="ＭＳ Ｐゴシック" pitchFamily="34" charset="-128"/>
            </a:endParaRPr>
          </a:p>
        </p:txBody>
      </p:sp>
      <p:sp>
        <p:nvSpPr>
          <p:cNvPr id="2" name="WordArt 2"/>
          <p:cNvSpPr>
            <a:spLocks noChangeArrowheads="1" noChangeShapeType="1" noTextEdit="1"/>
          </p:cNvSpPr>
          <p:nvPr/>
        </p:nvSpPr>
        <p:spPr bwMode="auto">
          <a:xfrm>
            <a:off x="5791200" y="609599"/>
            <a:ext cx="1905000" cy="91836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endParaRPr lang="tr-TR" sz="3600" kern="10" spc="0" dirty="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pic>
        <p:nvPicPr>
          <p:cNvPr id="3" name="Picture 2">
            <a:extLst>
              <a:ext uri="{FF2B5EF4-FFF2-40B4-BE49-F238E27FC236}">
                <a16:creationId xmlns:a16="http://schemas.microsoft.com/office/drawing/2014/main" id="{262BFE08-385A-4492-BF4B-76F94855DBCE}"/>
              </a:ext>
            </a:extLst>
          </p:cNvPr>
          <p:cNvPicPr>
            <a:picLocks noChangeAspect="1"/>
          </p:cNvPicPr>
          <p:nvPr/>
        </p:nvPicPr>
        <p:blipFill>
          <a:blip r:embed="rId3"/>
          <a:stretch>
            <a:fillRect/>
          </a:stretch>
        </p:blipFill>
        <p:spPr>
          <a:xfrm>
            <a:off x="3026898" y="588497"/>
            <a:ext cx="2743200" cy="1714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000" y="762000"/>
            <a:ext cx="8305800" cy="838200"/>
          </a:xfrm>
        </p:spPr>
        <p:txBody>
          <a:bodyPr>
            <a:normAutofit fontScale="90000"/>
          </a:bodyPr>
          <a:lstStyle/>
          <a:p>
            <a:br>
              <a:rPr lang="tr-TR" b="1" dirty="0">
                <a:solidFill>
                  <a:srgbClr val="FF0000"/>
                </a:solidFill>
              </a:rPr>
            </a:br>
            <a:br>
              <a:rPr lang="tr-TR" b="1" dirty="0">
                <a:solidFill>
                  <a:srgbClr val="FF0000"/>
                </a:solidFill>
              </a:rPr>
            </a:br>
            <a:br>
              <a:rPr lang="tr-TR" b="1" dirty="0"/>
            </a:br>
            <a:r>
              <a:rPr lang="tr-TR" b="1" dirty="0"/>
              <a:t> </a:t>
            </a:r>
            <a:r>
              <a:rPr lang="en-US" sz="4000" b="1" dirty="0">
                <a:solidFill>
                  <a:srgbClr val="FF0000"/>
                </a:solidFill>
              </a:rPr>
              <a:t>“US Share Fund</a:t>
            </a:r>
            <a:r>
              <a:rPr lang="tr-TR" sz="4000" b="1" dirty="0">
                <a:solidFill>
                  <a:srgbClr val="FF0000"/>
                </a:solidFill>
              </a:rPr>
              <a:t>s</a:t>
            </a:r>
            <a:r>
              <a:rPr lang="en-US" sz="4000" b="1" dirty="0">
                <a:solidFill>
                  <a:srgbClr val="FF0000"/>
                </a:solidFill>
              </a:rPr>
              <a:t>”</a:t>
            </a:r>
            <a:r>
              <a:rPr lang="en-US" sz="4000" b="1" dirty="0"/>
              <a:t> </a:t>
            </a:r>
            <a:r>
              <a:rPr lang="tr-TR" sz="4000" b="1" dirty="0"/>
              <a:t> </a:t>
            </a:r>
            <a:r>
              <a:rPr lang="en-US" sz="4000" b="1" dirty="0">
                <a:solidFill>
                  <a:srgbClr val="0070C0"/>
                </a:solidFill>
              </a:rPr>
              <a:t>Scope and </a:t>
            </a:r>
            <a:r>
              <a:rPr lang="tr-TR" sz="4000" b="1" dirty="0">
                <a:solidFill>
                  <a:srgbClr val="0070C0"/>
                </a:solidFill>
              </a:rPr>
              <a:t>Bond </a:t>
            </a:r>
            <a:r>
              <a:rPr lang="en-US" sz="4000" b="1" dirty="0">
                <a:solidFill>
                  <a:srgbClr val="0070C0"/>
                </a:solidFill>
              </a:rPr>
              <a:t>Types </a:t>
            </a:r>
            <a:endParaRPr lang="tr-TR" sz="4000" dirty="0">
              <a:solidFill>
                <a:srgbClr val="0070C0"/>
              </a:solidFill>
            </a:endParaRPr>
          </a:p>
        </p:txBody>
      </p:sp>
      <p:sp>
        <p:nvSpPr>
          <p:cNvPr id="3" name="İçerik Yer Tutucusu 2"/>
          <p:cNvSpPr>
            <a:spLocks noGrp="1"/>
          </p:cNvSpPr>
          <p:nvPr>
            <p:ph idx="1"/>
          </p:nvPr>
        </p:nvSpPr>
        <p:spPr>
          <a:xfrm>
            <a:off x="533400" y="1828800"/>
            <a:ext cx="8229600" cy="4876800"/>
          </a:xfrm>
        </p:spPr>
        <p:txBody>
          <a:bodyPr numCol="2">
            <a:normAutofit/>
          </a:bodyPr>
          <a:lstStyle/>
          <a:p>
            <a:r>
              <a:rPr lang="en-US" b="1" dirty="0">
                <a:latin typeface="+mj-lt"/>
              </a:rPr>
              <a:t>Leaseback Share Fund ;</a:t>
            </a:r>
            <a:r>
              <a:rPr lang="en-US" dirty="0">
                <a:latin typeface="+mj-lt"/>
              </a:rPr>
              <a:t> </a:t>
            </a:r>
            <a:endParaRPr lang="tr-TR" dirty="0">
              <a:latin typeface="+mj-lt"/>
            </a:endParaRPr>
          </a:p>
          <a:p>
            <a:pPr lvl="0"/>
            <a:r>
              <a:rPr lang="en-US" b="1" dirty="0">
                <a:latin typeface="+mj-lt"/>
              </a:rPr>
              <a:t>Investing Share Fund ;</a:t>
            </a:r>
            <a:r>
              <a:rPr lang="en-US" dirty="0">
                <a:latin typeface="+mj-lt"/>
              </a:rPr>
              <a:t> </a:t>
            </a:r>
            <a:endParaRPr lang="tr-TR" dirty="0">
              <a:latin typeface="+mj-lt"/>
            </a:endParaRPr>
          </a:p>
          <a:p>
            <a:pPr lvl="0"/>
            <a:r>
              <a:rPr lang="en-US" b="1" dirty="0">
                <a:latin typeface="+mj-lt"/>
              </a:rPr>
              <a:t>Partnership  Share Fund ;</a:t>
            </a:r>
            <a:endParaRPr lang="tr-TR" dirty="0">
              <a:latin typeface="+mj-lt"/>
            </a:endParaRPr>
          </a:p>
          <a:p>
            <a:pPr lvl="0"/>
            <a:r>
              <a:rPr lang="en-US" b="1" dirty="0">
                <a:latin typeface="+mj-lt"/>
              </a:rPr>
              <a:t>Commodity Share Fund ;</a:t>
            </a:r>
            <a:r>
              <a:rPr lang="en-US" dirty="0">
                <a:latin typeface="+mj-lt"/>
              </a:rPr>
              <a:t> </a:t>
            </a:r>
            <a:endParaRPr lang="tr-TR" dirty="0">
              <a:latin typeface="+mj-lt"/>
            </a:endParaRPr>
          </a:p>
          <a:p>
            <a:pPr lvl="0"/>
            <a:r>
              <a:rPr lang="en-US" b="1" dirty="0">
                <a:latin typeface="+mj-lt"/>
              </a:rPr>
              <a:t>Cooperation Share Fund ;</a:t>
            </a:r>
            <a:r>
              <a:rPr lang="en-US" dirty="0">
                <a:latin typeface="+mj-lt"/>
              </a:rPr>
              <a:t> </a:t>
            </a:r>
            <a:endParaRPr lang="tr-TR" dirty="0">
              <a:latin typeface="+mj-lt"/>
            </a:endParaRPr>
          </a:p>
          <a:p>
            <a:pPr lvl="0"/>
            <a:r>
              <a:rPr lang="en-US" b="1" dirty="0">
                <a:latin typeface="+mj-lt"/>
              </a:rPr>
              <a:t>Commercial Share Fund ;</a:t>
            </a:r>
            <a:r>
              <a:rPr lang="en-US" dirty="0">
                <a:latin typeface="+mj-lt"/>
              </a:rPr>
              <a:t> </a:t>
            </a:r>
            <a:endParaRPr lang="tr-TR" dirty="0">
              <a:latin typeface="+mj-lt"/>
            </a:endParaRPr>
          </a:p>
          <a:p>
            <a:pPr lvl="0"/>
            <a:r>
              <a:rPr lang="en-US" b="1" dirty="0">
                <a:latin typeface="+mj-lt"/>
              </a:rPr>
              <a:t>Corporate Share Fund ;</a:t>
            </a:r>
            <a:r>
              <a:rPr lang="en-US" dirty="0">
                <a:latin typeface="+mj-lt"/>
              </a:rPr>
              <a:t> </a:t>
            </a:r>
            <a:endParaRPr lang="tr-TR" dirty="0">
              <a:latin typeface="+mj-lt"/>
            </a:endParaRPr>
          </a:p>
          <a:p>
            <a:pPr lvl="0"/>
            <a:r>
              <a:rPr lang="en-US" b="1" dirty="0">
                <a:latin typeface="+mj-lt"/>
              </a:rPr>
              <a:t>Convertible or </a:t>
            </a:r>
            <a:r>
              <a:rPr lang="tr-TR" b="1" dirty="0">
                <a:latin typeface="+mj-lt"/>
              </a:rPr>
              <a:t>e</a:t>
            </a:r>
            <a:r>
              <a:rPr lang="en-US" b="1" dirty="0" err="1">
                <a:latin typeface="+mj-lt"/>
              </a:rPr>
              <a:t>xchangeable</a:t>
            </a:r>
            <a:r>
              <a:rPr lang="en-US" b="1" dirty="0">
                <a:latin typeface="+mj-lt"/>
              </a:rPr>
              <a:t> Share Fund</a:t>
            </a:r>
            <a:r>
              <a:rPr lang="tr-TR" b="1" dirty="0">
                <a:latin typeface="+mj-lt"/>
              </a:rPr>
              <a:t>,</a:t>
            </a:r>
          </a:p>
          <a:p>
            <a:pPr lvl="0"/>
            <a:endParaRPr lang="tr-TR" b="1" dirty="0">
              <a:latin typeface="+mj-lt"/>
            </a:endParaRPr>
          </a:p>
          <a:p>
            <a:pPr lvl="0"/>
            <a:r>
              <a:rPr lang="en-US" b="1" dirty="0">
                <a:latin typeface="+mj-lt"/>
              </a:rPr>
              <a:t>Domestic Share Fund  ;</a:t>
            </a:r>
            <a:r>
              <a:rPr lang="en-US" dirty="0">
                <a:latin typeface="+mj-lt"/>
              </a:rPr>
              <a:t> </a:t>
            </a:r>
            <a:endParaRPr lang="tr-TR" dirty="0">
              <a:latin typeface="+mj-lt"/>
            </a:endParaRPr>
          </a:p>
          <a:p>
            <a:pPr lvl="0"/>
            <a:r>
              <a:rPr lang="en-US" b="1" dirty="0">
                <a:latin typeface="+mj-lt"/>
              </a:rPr>
              <a:t>Global Share Fund  ;</a:t>
            </a:r>
            <a:endParaRPr lang="tr-TR" dirty="0">
              <a:latin typeface="+mj-lt"/>
            </a:endParaRPr>
          </a:p>
          <a:p>
            <a:pPr lvl="0"/>
            <a:r>
              <a:rPr lang="en-US" b="1" dirty="0">
                <a:latin typeface="+mj-lt"/>
              </a:rPr>
              <a:t>Hybrid Share Fund ;</a:t>
            </a:r>
            <a:r>
              <a:rPr lang="en-US" dirty="0">
                <a:latin typeface="+mj-lt"/>
              </a:rPr>
              <a:t> </a:t>
            </a:r>
            <a:endParaRPr lang="tr-TR" dirty="0">
              <a:latin typeface="+mj-lt"/>
            </a:endParaRPr>
          </a:p>
          <a:p>
            <a:pPr lvl="0"/>
            <a:r>
              <a:rPr lang="en-US" b="1" dirty="0">
                <a:latin typeface="+mj-lt"/>
              </a:rPr>
              <a:t>International Share Fund  </a:t>
            </a:r>
            <a:r>
              <a:rPr lang="en-US" dirty="0">
                <a:latin typeface="+mj-lt"/>
              </a:rPr>
              <a:t> </a:t>
            </a:r>
            <a:endParaRPr lang="tr-TR" dirty="0">
              <a:latin typeface="+mj-lt"/>
            </a:endParaRPr>
          </a:p>
          <a:p>
            <a:pPr lvl="0"/>
            <a:r>
              <a:rPr lang="en-US" b="1" dirty="0">
                <a:latin typeface="+mj-lt"/>
              </a:rPr>
              <a:t>Quasi-sovereign Share Fund </a:t>
            </a:r>
            <a:r>
              <a:rPr lang="en-US" dirty="0">
                <a:latin typeface="+mj-lt"/>
              </a:rPr>
              <a:t> ; </a:t>
            </a:r>
            <a:endParaRPr lang="tr-TR" dirty="0">
              <a:latin typeface="+mj-lt"/>
            </a:endParaRPr>
          </a:p>
          <a:p>
            <a:pPr lvl="0"/>
            <a:r>
              <a:rPr lang="en-US" b="1" dirty="0">
                <a:latin typeface="+mj-lt"/>
              </a:rPr>
              <a:t>Sovereign Share Fund ;</a:t>
            </a:r>
            <a:r>
              <a:rPr lang="en-US" dirty="0">
                <a:latin typeface="+mj-lt"/>
              </a:rPr>
              <a:t> </a:t>
            </a:r>
            <a:endParaRPr lang="tr-TR" dirty="0">
              <a:latin typeface="+mj-lt"/>
            </a:endParaRPr>
          </a:p>
          <a:p>
            <a:endParaRPr lang="tr-TR" dirty="0"/>
          </a:p>
        </p:txBody>
      </p:sp>
      <p:sp>
        <p:nvSpPr>
          <p:cNvPr id="4" name="Altbilgi Yer Tutucusu 3"/>
          <p:cNvSpPr>
            <a:spLocks noGrp="1"/>
          </p:cNvSpPr>
          <p:nvPr>
            <p:ph type="ftr" sz="quarter" idx="11"/>
          </p:nvPr>
        </p:nvSpPr>
        <p:spPr/>
        <p:txBody>
          <a:bodyPr/>
          <a:lstStyle/>
          <a:p>
            <a:pPr>
              <a:defRPr/>
            </a:pPr>
            <a:r>
              <a:rPr lang="tr-TR"/>
              <a:t>Körfez Platform</a:t>
            </a:r>
          </a:p>
        </p:txBody>
      </p:sp>
    </p:spTree>
    <p:extLst>
      <p:ext uri="{BB962C8B-B14F-4D97-AF65-F5344CB8AC3E}">
        <p14:creationId xmlns:p14="http://schemas.microsoft.com/office/powerpoint/2010/main" val="314006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504113" cy="504056"/>
          </a:xfrm>
        </p:spPr>
        <p:txBody>
          <a:bodyPr>
            <a:normAutofit fontScale="90000"/>
          </a:bodyPr>
          <a:lstStyle/>
          <a:p>
            <a:r>
              <a:rPr lang="tr-TR" dirty="0">
                <a:solidFill>
                  <a:srgbClr val="FF0000"/>
                </a:solidFill>
              </a:rPr>
              <a:t>REAL ESTATE-HOME LOANS</a:t>
            </a:r>
          </a:p>
        </p:txBody>
      </p:sp>
      <p:sp>
        <p:nvSpPr>
          <p:cNvPr id="3" name="İçerik Yer Tutucusu 2"/>
          <p:cNvSpPr>
            <a:spLocks noGrp="1"/>
          </p:cNvSpPr>
          <p:nvPr>
            <p:ph idx="1"/>
          </p:nvPr>
        </p:nvSpPr>
        <p:spPr>
          <a:xfrm>
            <a:off x="179512" y="836712"/>
            <a:ext cx="8504113" cy="5760640"/>
          </a:xfrm>
        </p:spPr>
        <p:txBody>
          <a:bodyPr/>
          <a:lstStyle/>
          <a:p>
            <a:pPr marL="0" indent="0">
              <a:buNone/>
            </a:pPr>
            <a:r>
              <a:rPr lang="en-US" sz="2000" b="1" dirty="0">
                <a:solidFill>
                  <a:srgbClr val="FF0000"/>
                </a:solidFill>
              </a:rPr>
              <a:t>DEVELOPER  PURCHASE</a:t>
            </a:r>
          </a:p>
          <a:p>
            <a:pPr marL="0" indent="0">
              <a:buNone/>
            </a:pPr>
            <a:r>
              <a:rPr lang="en-US" sz="1600" dirty="0"/>
              <a:t>Financing of up to USD 5 million for USA Nationals and for expatriates</a:t>
            </a:r>
          </a:p>
          <a:p>
            <a:pPr marL="0" indent="0">
              <a:buNone/>
            </a:pPr>
            <a:r>
              <a:rPr lang="en-US" sz="1600" dirty="0"/>
              <a:t>Six months optional grace period (for Salary Transfer customers)</a:t>
            </a:r>
          </a:p>
          <a:p>
            <a:pPr marL="0" indent="0">
              <a:buNone/>
            </a:pPr>
            <a:r>
              <a:rPr lang="en-US" sz="1600" dirty="0"/>
              <a:t>Our Banks paid property insurance for the full tenure</a:t>
            </a:r>
          </a:p>
          <a:p>
            <a:pPr marL="0" indent="0">
              <a:buNone/>
            </a:pPr>
            <a:r>
              <a:rPr lang="en-US" sz="1600" dirty="0"/>
              <a:t>Financing of up to 80% of property value.</a:t>
            </a:r>
          </a:p>
          <a:p>
            <a:pPr marL="0" indent="0">
              <a:buNone/>
            </a:pPr>
            <a:r>
              <a:rPr lang="en-US" sz="1600" dirty="0"/>
              <a:t>No early settlement fees when selling the property</a:t>
            </a:r>
          </a:p>
          <a:p>
            <a:pPr marL="0" indent="0">
              <a:buNone/>
            </a:pPr>
            <a:r>
              <a:rPr lang="en-US" sz="1600" dirty="0"/>
              <a:t>Free partial settlement of up to 30% outstanding annually</a:t>
            </a:r>
          </a:p>
          <a:p>
            <a:pPr marL="0" indent="0">
              <a:buNone/>
            </a:pPr>
            <a:r>
              <a:rPr lang="en-US" sz="1600" dirty="0"/>
              <a:t>Salary transfer is optional</a:t>
            </a:r>
          </a:p>
          <a:p>
            <a:pPr marL="0" indent="0">
              <a:buNone/>
            </a:pPr>
            <a:r>
              <a:rPr lang="en-US" sz="1600" dirty="0"/>
              <a:t>Financing available for self-employed applicants</a:t>
            </a:r>
          </a:p>
          <a:p>
            <a:pPr marL="0" indent="0">
              <a:buNone/>
            </a:pPr>
            <a:r>
              <a:rPr lang="en-US" sz="1600" dirty="0"/>
              <a:t>Automatic upgrade to Our Bank  Priority Status (for Salary Transfer customers)</a:t>
            </a:r>
          </a:p>
          <a:p>
            <a:pPr marL="0" indent="0">
              <a:buNone/>
            </a:pPr>
            <a:r>
              <a:rPr lang="en-US" sz="1600" dirty="0"/>
              <a:t>Transactional Cost Financing available (for Salary Transfer Customers)</a:t>
            </a:r>
            <a:endParaRPr lang="tr-TR" sz="1600" dirty="0"/>
          </a:p>
          <a:p>
            <a:pPr marL="0" indent="0">
              <a:buNone/>
            </a:pPr>
            <a:r>
              <a:rPr lang="en-US" sz="2000" b="1" dirty="0">
                <a:solidFill>
                  <a:srgbClr val="FF0000"/>
                </a:solidFill>
              </a:rPr>
              <a:t>CONSTRUCT</a:t>
            </a:r>
            <a:r>
              <a:rPr lang="tr-TR" sz="2000" b="1" dirty="0">
                <a:solidFill>
                  <a:srgbClr val="FF0000"/>
                </a:solidFill>
              </a:rPr>
              <a:t>I</a:t>
            </a:r>
            <a:r>
              <a:rPr lang="en-US" sz="2000" b="1" dirty="0">
                <a:solidFill>
                  <a:srgbClr val="FF0000"/>
                </a:solidFill>
              </a:rPr>
              <a:t>ON FİNANCE</a:t>
            </a:r>
          </a:p>
          <a:p>
            <a:pPr marL="0" indent="0">
              <a:buNone/>
            </a:pPr>
            <a:r>
              <a:rPr lang="en-US" sz="1600" dirty="0"/>
              <a:t>Financing of up to USD 5 million</a:t>
            </a:r>
          </a:p>
          <a:p>
            <a:pPr marL="0" indent="0">
              <a:buNone/>
            </a:pPr>
            <a:r>
              <a:rPr lang="en-US" sz="1600" dirty="0"/>
              <a:t>Competitive pricing with your best interest in mind</a:t>
            </a:r>
          </a:p>
          <a:p>
            <a:pPr marL="0" indent="0">
              <a:buNone/>
            </a:pPr>
            <a:r>
              <a:rPr lang="en-US" sz="1600" dirty="0"/>
              <a:t>Up to 25 years repayment period</a:t>
            </a:r>
          </a:p>
          <a:p>
            <a:pPr marL="0" indent="0">
              <a:buNone/>
            </a:pPr>
            <a:r>
              <a:rPr lang="en-US" sz="1600" dirty="0"/>
              <a:t>Finance payments set upon percentage completion</a:t>
            </a:r>
          </a:p>
          <a:p>
            <a:pPr marL="0" indent="0">
              <a:buNone/>
            </a:pPr>
            <a:r>
              <a:rPr lang="en-US" sz="1600" dirty="0"/>
              <a:t>Ability to utilize Private Housing Loan Authority funds to start construction</a:t>
            </a:r>
          </a:p>
          <a:p>
            <a:pPr marL="0" indent="0">
              <a:buNone/>
            </a:pPr>
            <a:r>
              <a:rPr lang="en-US" sz="1600" dirty="0"/>
              <a:t>Contractor / Consultant approval process is available</a:t>
            </a:r>
          </a:p>
          <a:p>
            <a:endParaRPr lang="tr-TR" dirty="0"/>
          </a:p>
        </p:txBody>
      </p:sp>
    </p:spTree>
    <p:extLst>
      <p:ext uri="{BB962C8B-B14F-4D97-AF65-F5344CB8AC3E}">
        <p14:creationId xmlns:p14="http://schemas.microsoft.com/office/powerpoint/2010/main" val="307959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504113" cy="504056"/>
          </a:xfrm>
        </p:spPr>
        <p:txBody>
          <a:bodyPr>
            <a:normAutofit fontScale="90000"/>
          </a:bodyPr>
          <a:lstStyle/>
          <a:p>
            <a:r>
              <a:rPr lang="tr-TR" dirty="0">
                <a:solidFill>
                  <a:srgbClr val="FF0000"/>
                </a:solidFill>
              </a:rPr>
              <a:t>REAL ESTATE-HOME LOANS-2</a:t>
            </a:r>
          </a:p>
        </p:txBody>
      </p:sp>
      <p:sp>
        <p:nvSpPr>
          <p:cNvPr id="3" name="İçerik Yer Tutucusu 2"/>
          <p:cNvSpPr>
            <a:spLocks noGrp="1"/>
          </p:cNvSpPr>
          <p:nvPr>
            <p:ph idx="1"/>
          </p:nvPr>
        </p:nvSpPr>
        <p:spPr>
          <a:xfrm>
            <a:off x="179512" y="836712"/>
            <a:ext cx="8504113" cy="5760640"/>
          </a:xfrm>
        </p:spPr>
        <p:txBody>
          <a:bodyPr/>
          <a:lstStyle/>
          <a:p>
            <a:pPr marL="0" indent="0">
              <a:buNone/>
            </a:pPr>
            <a:r>
              <a:rPr lang="en-US" sz="2000" b="1" dirty="0">
                <a:solidFill>
                  <a:srgbClr val="C00000"/>
                </a:solidFill>
              </a:rPr>
              <a:t>EQU</a:t>
            </a:r>
            <a:r>
              <a:rPr lang="tr-TR" sz="2000" b="1" dirty="0">
                <a:solidFill>
                  <a:srgbClr val="C00000"/>
                </a:solidFill>
              </a:rPr>
              <a:t>I</a:t>
            </a:r>
            <a:r>
              <a:rPr lang="en-US" sz="2000" b="1" dirty="0">
                <a:solidFill>
                  <a:srgbClr val="C00000"/>
                </a:solidFill>
              </a:rPr>
              <a:t>TY RELEASE</a:t>
            </a:r>
          </a:p>
          <a:p>
            <a:pPr marL="0" indent="0">
              <a:buNone/>
            </a:pPr>
            <a:r>
              <a:rPr lang="en-US" sz="2000" dirty="0"/>
              <a:t>Release equity of up to 80% of the value of your home. </a:t>
            </a:r>
          </a:p>
          <a:p>
            <a:pPr marL="0" indent="0">
              <a:buNone/>
            </a:pPr>
            <a:r>
              <a:rPr lang="en-US" sz="2000" dirty="0"/>
              <a:t>Enjoy competitive profit rates</a:t>
            </a:r>
          </a:p>
          <a:p>
            <a:pPr marL="0" indent="0">
              <a:buNone/>
            </a:pPr>
            <a:r>
              <a:rPr lang="en-US" sz="2000" dirty="0" err="1"/>
              <a:t>Customise</a:t>
            </a:r>
            <a:r>
              <a:rPr lang="en-US" sz="2000" dirty="0"/>
              <a:t> your financing to fit your needs</a:t>
            </a:r>
          </a:p>
          <a:p>
            <a:pPr marL="0" indent="0">
              <a:buNone/>
            </a:pPr>
            <a:r>
              <a:rPr lang="en-US" sz="2000" b="1" dirty="0">
                <a:solidFill>
                  <a:srgbClr val="C00000"/>
                </a:solidFill>
              </a:rPr>
              <a:t>NON-RES</a:t>
            </a:r>
            <a:r>
              <a:rPr lang="tr-TR" sz="2000" b="1" dirty="0">
                <a:solidFill>
                  <a:srgbClr val="C00000"/>
                </a:solidFill>
              </a:rPr>
              <a:t>I</a:t>
            </a:r>
            <a:r>
              <a:rPr lang="en-US" sz="2000" b="1" dirty="0">
                <a:solidFill>
                  <a:srgbClr val="C00000"/>
                </a:solidFill>
              </a:rPr>
              <a:t>DENT HOME F</a:t>
            </a:r>
            <a:r>
              <a:rPr lang="tr-TR" sz="2000" b="1" dirty="0">
                <a:solidFill>
                  <a:srgbClr val="C00000"/>
                </a:solidFill>
              </a:rPr>
              <a:t>I</a:t>
            </a:r>
            <a:r>
              <a:rPr lang="en-US" sz="2000" b="1" dirty="0">
                <a:solidFill>
                  <a:srgbClr val="C00000"/>
                </a:solidFill>
              </a:rPr>
              <a:t>NANCE</a:t>
            </a:r>
          </a:p>
          <a:p>
            <a:pPr marL="0" indent="0">
              <a:buNone/>
            </a:pPr>
            <a:r>
              <a:rPr lang="en-US" sz="2000" dirty="0"/>
              <a:t>Financing of Up to 50% of property value</a:t>
            </a:r>
          </a:p>
          <a:p>
            <a:pPr marL="0" indent="0">
              <a:buNone/>
            </a:pPr>
            <a:r>
              <a:rPr lang="en-US" sz="2000" dirty="0"/>
              <a:t>Finance up to USD 5 million (for up to 2 properties)</a:t>
            </a:r>
          </a:p>
          <a:p>
            <a:pPr marL="0" indent="0">
              <a:buNone/>
            </a:pPr>
            <a:r>
              <a:rPr lang="en-US" sz="2000" dirty="0"/>
              <a:t>Financing period up to 25 years</a:t>
            </a:r>
          </a:p>
          <a:p>
            <a:pPr marL="0" indent="0">
              <a:buNone/>
            </a:pPr>
            <a:r>
              <a:rPr lang="en-US" sz="2000" dirty="0"/>
              <a:t>No proof of income in USA required</a:t>
            </a:r>
          </a:p>
          <a:p>
            <a:pPr marL="0" indent="0">
              <a:buNone/>
            </a:pPr>
            <a:r>
              <a:rPr lang="en-US" sz="2000" dirty="0"/>
              <a:t>Take cash out of your existing property in the USA</a:t>
            </a:r>
          </a:p>
          <a:p>
            <a:pPr marL="0" indent="0">
              <a:buNone/>
            </a:pPr>
            <a:endParaRPr lang="tr-TR" sz="2000" dirty="0"/>
          </a:p>
          <a:p>
            <a:pPr marL="0" indent="0">
              <a:buNone/>
            </a:pPr>
            <a:r>
              <a:rPr lang="en-US" sz="2000" b="1" dirty="0">
                <a:solidFill>
                  <a:srgbClr val="C00000"/>
                </a:solidFill>
              </a:rPr>
              <a:t>USA PROPERTY F</a:t>
            </a:r>
            <a:r>
              <a:rPr lang="tr-TR" sz="2000" b="1" dirty="0">
                <a:solidFill>
                  <a:srgbClr val="C00000"/>
                </a:solidFill>
              </a:rPr>
              <a:t>I</a:t>
            </a:r>
            <a:r>
              <a:rPr lang="en-US" sz="2000" b="1" dirty="0">
                <a:solidFill>
                  <a:srgbClr val="C00000"/>
                </a:solidFill>
              </a:rPr>
              <a:t>NANCE</a:t>
            </a:r>
          </a:p>
          <a:p>
            <a:pPr marL="0" indent="0">
              <a:buNone/>
            </a:pPr>
            <a:r>
              <a:rPr lang="en-US" sz="2000" dirty="0"/>
              <a:t>Up to 25 years tenure</a:t>
            </a:r>
          </a:p>
          <a:p>
            <a:pPr marL="0" indent="0">
              <a:buNone/>
            </a:pPr>
            <a:r>
              <a:rPr lang="en-US" sz="2000" dirty="0"/>
              <a:t>Up to USD 5 million or 70% of property value</a:t>
            </a:r>
          </a:p>
          <a:p>
            <a:pPr marL="0" indent="0">
              <a:buNone/>
            </a:pPr>
            <a:r>
              <a:rPr lang="en-US" sz="2000" dirty="0"/>
              <a:t>Finance available for salaried and self-employed customers</a:t>
            </a:r>
          </a:p>
          <a:p>
            <a:pPr marL="0" indent="0">
              <a:buNone/>
            </a:pPr>
            <a:endParaRPr lang="en-US" sz="2000" b="1" dirty="0">
              <a:solidFill>
                <a:srgbClr val="FF0000"/>
              </a:solidFill>
            </a:endParaRPr>
          </a:p>
          <a:p>
            <a:endParaRPr lang="tr-TR" dirty="0"/>
          </a:p>
        </p:txBody>
      </p:sp>
    </p:spTree>
    <p:extLst>
      <p:ext uri="{BB962C8B-B14F-4D97-AF65-F5344CB8AC3E}">
        <p14:creationId xmlns:p14="http://schemas.microsoft.com/office/powerpoint/2010/main" val="197387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432105" cy="591344"/>
          </a:xfrm>
        </p:spPr>
        <p:txBody>
          <a:bodyPr>
            <a:normAutofit fontScale="90000"/>
          </a:bodyPr>
          <a:lstStyle/>
          <a:p>
            <a:br>
              <a:rPr lang="tr-TR" dirty="0"/>
            </a:br>
            <a:r>
              <a:rPr lang="tr-TR" sz="2800" b="1" dirty="0">
                <a:solidFill>
                  <a:srgbClr val="C00000"/>
                </a:solidFill>
              </a:rPr>
              <a:t>TRADE FINANCE SOLUTIONS </a:t>
            </a:r>
            <a:br>
              <a:rPr lang="tr-TR" sz="2800" dirty="0">
                <a:solidFill>
                  <a:srgbClr val="C00000"/>
                </a:solidFill>
              </a:rPr>
            </a:br>
            <a:endParaRPr lang="tr-TR" sz="2800" dirty="0">
              <a:solidFill>
                <a:srgbClr val="C00000"/>
              </a:solidFill>
            </a:endParaRPr>
          </a:p>
        </p:txBody>
      </p:sp>
      <p:sp>
        <p:nvSpPr>
          <p:cNvPr id="3" name="İçerik Yer Tutucusu 2"/>
          <p:cNvSpPr>
            <a:spLocks noGrp="1"/>
          </p:cNvSpPr>
          <p:nvPr>
            <p:ph idx="1"/>
          </p:nvPr>
        </p:nvSpPr>
        <p:spPr>
          <a:xfrm>
            <a:off x="0" y="764704"/>
            <a:ext cx="8964488" cy="6093296"/>
          </a:xfrm>
        </p:spPr>
        <p:txBody>
          <a:bodyPr/>
          <a:lstStyle/>
          <a:p>
            <a:r>
              <a:rPr lang="tr-TR" sz="1800" dirty="0" err="1"/>
              <a:t>Export</a:t>
            </a:r>
            <a:r>
              <a:rPr lang="tr-TR" sz="1800" dirty="0"/>
              <a:t> LC </a:t>
            </a:r>
            <a:r>
              <a:rPr lang="tr-TR" sz="1800" dirty="0" err="1"/>
              <a:t>Advising</a:t>
            </a:r>
            <a:r>
              <a:rPr lang="tr-TR" sz="1800" dirty="0"/>
              <a:t> </a:t>
            </a:r>
            <a:r>
              <a:rPr lang="tr-TR" sz="1800" dirty="0" err="1"/>
              <a:t>and</a:t>
            </a:r>
            <a:r>
              <a:rPr lang="tr-TR" sz="1800" dirty="0"/>
              <a:t> </a:t>
            </a:r>
            <a:r>
              <a:rPr lang="tr-TR" sz="1800" dirty="0" err="1"/>
              <a:t>Confirmation</a:t>
            </a:r>
            <a:endParaRPr lang="tr-TR" sz="1800" dirty="0"/>
          </a:p>
          <a:p>
            <a:r>
              <a:rPr lang="tr-TR" sz="1800" dirty="0" err="1"/>
              <a:t>Export</a:t>
            </a:r>
            <a:r>
              <a:rPr lang="tr-TR" sz="1800" dirty="0"/>
              <a:t> </a:t>
            </a:r>
            <a:r>
              <a:rPr lang="tr-TR" sz="1800" dirty="0" err="1"/>
              <a:t>Collections</a:t>
            </a:r>
            <a:endParaRPr lang="tr-TR" sz="1800" dirty="0"/>
          </a:p>
          <a:p>
            <a:r>
              <a:rPr lang="tr-TR" sz="1800" dirty="0" err="1"/>
              <a:t>Export</a:t>
            </a:r>
            <a:r>
              <a:rPr lang="tr-TR" sz="1800" dirty="0"/>
              <a:t> </a:t>
            </a:r>
            <a:r>
              <a:rPr lang="tr-TR" sz="1800" dirty="0" err="1"/>
              <a:t>Financing</a:t>
            </a:r>
            <a:r>
              <a:rPr lang="tr-TR" sz="1800" dirty="0"/>
              <a:t> / </a:t>
            </a:r>
            <a:r>
              <a:rPr lang="tr-TR" sz="1800" dirty="0" err="1"/>
              <a:t>Wakala</a:t>
            </a:r>
            <a:endParaRPr lang="tr-TR" sz="1800" dirty="0"/>
          </a:p>
          <a:p>
            <a:r>
              <a:rPr lang="tr-TR" sz="1800" dirty="0" err="1"/>
              <a:t>Inward</a:t>
            </a:r>
            <a:r>
              <a:rPr lang="tr-TR" sz="1800" dirty="0"/>
              <a:t> </a:t>
            </a:r>
            <a:r>
              <a:rPr lang="tr-TR" sz="1800" dirty="0" err="1"/>
              <a:t>Bills</a:t>
            </a:r>
            <a:r>
              <a:rPr lang="tr-TR" sz="1800" dirty="0"/>
              <a:t> </a:t>
            </a:r>
            <a:r>
              <a:rPr lang="tr-TR" sz="1800" dirty="0" err="1"/>
              <a:t>for</a:t>
            </a:r>
            <a:r>
              <a:rPr lang="tr-TR" sz="1800" dirty="0"/>
              <a:t> Collection, IBC Murabaha </a:t>
            </a:r>
            <a:r>
              <a:rPr lang="tr-TR" sz="1800" dirty="0" err="1"/>
              <a:t>and</a:t>
            </a:r>
            <a:r>
              <a:rPr lang="tr-TR" sz="1800" dirty="0"/>
              <a:t> </a:t>
            </a:r>
            <a:r>
              <a:rPr lang="tr-TR" sz="1800" dirty="0" err="1"/>
              <a:t>Avalization</a:t>
            </a:r>
            <a:endParaRPr lang="tr-TR" sz="1800" dirty="0"/>
          </a:p>
          <a:p>
            <a:r>
              <a:rPr lang="tr-TR" sz="1800" dirty="0" err="1"/>
              <a:t>Documentary</a:t>
            </a:r>
            <a:r>
              <a:rPr lang="tr-TR" sz="1800" dirty="0"/>
              <a:t> </a:t>
            </a:r>
            <a:r>
              <a:rPr lang="tr-TR" sz="1800" dirty="0" err="1"/>
              <a:t>Letters</a:t>
            </a:r>
            <a:r>
              <a:rPr lang="tr-TR" sz="1800" dirty="0"/>
              <a:t> of </a:t>
            </a:r>
            <a:r>
              <a:rPr lang="tr-TR" sz="1800" dirty="0" err="1"/>
              <a:t>Credit</a:t>
            </a:r>
            <a:r>
              <a:rPr lang="tr-TR" sz="1800" dirty="0"/>
              <a:t> &amp; LC Murabaha</a:t>
            </a:r>
          </a:p>
          <a:p>
            <a:r>
              <a:rPr lang="tr-TR" sz="1800" dirty="0" err="1"/>
              <a:t>Letters</a:t>
            </a:r>
            <a:r>
              <a:rPr lang="tr-TR" sz="1800" dirty="0"/>
              <a:t> of </a:t>
            </a:r>
            <a:r>
              <a:rPr lang="tr-TR" sz="1800" dirty="0" err="1"/>
              <a:t>Guarantee</a:t>
            </a:r>
            <a:endParaRPr lang="tr-TR" sz="1800" dirty="0"/>
          </a:p>
          <a:p>
            <a:r>
              <a:rPr lang="tr-TR" sz="1800" dirty="0"/>
              <a:t>Open </a:t>
            </a:r>
            <a:r>
              <a:rPr lang="tr-TR" sz="1800" dirty="0" err="1"/>
              <a:t>Account</a:t>
            </a:r>
            <a:r>
              <a:rPr lang="tr-TR" sz="1800" dirty="0"/>
              <a:t> </a:t>
            </a:r>
            <a:r>
              <a:rPr lang="tr-TR" sz="1800" dirty="0" err="1"/>
              <a:t>Goods</a:t>
            </a:r>
            <a:r>
              <a:rPr lang="tr-TR" sz="1800" dirty="0"/>
              <a:t> Finance</a:t>
            </a:r>
          </a:p>
          <a:p>
            <a:r>
              <a:rPr lang="tr-TR" sz="1800" dirty="0" err="1"/>
              <a:t>Shipping</a:t>
            </a:r>
            <a:r>
              <a:rPr lang="tr-TR" sz="1800" dirty="0"/>
              <a:t> </a:t>
            </a:r>
            <a:r>
              <a:rPr lang="tr-TR" sz="1800" dirty="0" err="1"/>
              <a:t>Guarantees</a:t>
            </a:r>
            <a:endParaRPr lang="tr-TR" sz="1800" dirty="0"/>
          </a:p>
          <a:p>
            <a:r>
              <a:rPr lang="en-US" sz="1800" b="1" dirty="0">
                <a:solidFill>
                  <a:srgbClr val="C00000"/>
                </a:solidFill>
              </a:rPr>
              <a:t>FİXED ASSET F</a:t>
            </a:r>
            <a:r>
              <a:rPr lang="tr-TR" sz="1800" b="1" dirty="0">
                <a:solidFill>
                  <a:srgbClr val="C00000"/>
                </a:solidFill>
              </a:rPr>
              <a:t>I</a:t>
            </a:r>
            <a:r>
              <a:rPr lang="en-US" sz="1800" b="1" dirty="0">
                <a:solidFill>
                  <a:srgbClr val="C00000"/>
                </a:solidFill>
              </a:rPr>
              <a:t>NANCE</a:t>
            </a:r>
          </a:p>
          <a:p>
            <a:r>
              <a:rPr lang="en-US" sz="1800" dirty="0"/>
              <a:t>Short-term financing solution available up to 72 months</a:t>
            </a:r>
          </a:p>
          <a:p>
            <a:r>
              <a:rPr lang="en-US" sz="1800" dirty="0"/>
              <a:t>Reasonable and acceptable collateral requirements </a:t>
            </a:r>
          </a:p>
          <a:p>
            <a:r>
              <a:rPr lang="en-US" sz="1800" dirty="0"/>
              <a:t>Flexible repayments </a:t>
            </a:r>
          </a:p>
          <a:p>
            <a:r>
              <a:rPr lang="en-US" sz="1800" dirty="0"/>
              <a:t>Less documents </a:t>
            </a:r>
          </a:p>
          <a:p>
            <a:r>
              <a:rPr lang="en-US" sz="1800" dirty="0"/>
              <a:t>Free Business Current Account</a:t>
            </a:r>
          </a:p>
          <a:p>
            <a:r>
              <a:rPr lang="en-US" sz="1800" dirty="0"/>
              <a:t>USA-registered Entities that have been in the market for at least 4years.</a:t>
            </a:r>
          </a:p>
          <a:p>
            <a:r>
              <a:rPr lang="en-US" sz="1800" dirty="0"/>
              <a:t>Annual sales turnover between USD 3 Million and USD 30 Million.</a:t>
            </a:r>
          </a:p>
          <a:p>
            <a:r>
              <a:rPr lang="en-US" sz="1800" dirty="0"/>
              <a:t>Trading, manufacturing or service providing companies with </a:t>
            </a:r>
            <a:r>
              <a:rPr lang="en-US" sz="1800" dirty="0" err="1"/>
              <a:t>Shari'a</a:t>
            </a:r>
            <a:r>
              <a:rPr lang="en-US" sz="1800" dirty="0"/>
              <a:t> Compliant operations, registered in the USA.</a:t>
            </a:r>
          </a:p>
          <a:p>
            <a:endParaRPr lang="tr-TR" dirty="0"/>
          </a:p>
        </p:txBody>
      </p:sp>
    </p:spTree>
    <p:extLst>
      <p:ext uri="{BB962C8B-B14F-4D97-AF65-F5344CB8AC3E}">
        <p14:creationId xmlns:p14="http://schemas.microsoft.com/office/powerpoint/2010/main" val="407579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58847"/>
            <a:ext cx="8784976" cy="7909858"/>
          </a:xfrm>
          <a:prstGeom prst="rect">
            <a:avLst/>
          </a:prstGeom>
        </p:spPr>
        <p:txBody>
          <a:bodyPr wrap="square">
            <a:spAutoFit/>
          </a:bodyPr>
          <a:lstStyle/>
          <a:p>
            <a:pPr algn="ctr"/>
            <a:endParaRPr lang="en-US" dirty="0"/>
          </a:p>
          <a:p>
            <a:pPr algn="ctr"/>
            <a:r>
              <a:rPr lang="en-US" sz="2800" b="1" dirty="0">
                <a:solidFill>
                  <a:srgbClr val="C00000"/>
                </a:solidFill>
              </a:rPr>
              <a:t>UMBRELLA SHARE FUND</a:t>
            </a:r>
            <a:r>
              <a:rPr lang="en-US" dirty="0"/>
              <a:t>;</a:t>
            </a:r>
          </a:p>
          <a:p>
            <a:r>
              <a:rPr lang="en-US" dirty="0"/>
              <a:t> It is deﬁned as “Certiﬁcates of equal value representing undivided shares in ownership of tangible assets, usufructs and services or (in the ownership of) the assets of particular projects or special investment activity”. </a:t>
            </a:r>
          </a:p>
          <a:p>
            <a:r>
              <a:rPr lang="en-US" sz="2400" dirty="0"/>
              <a:t> 	Leaseback Share Fund </a:t>
            </a:r>
          </a:p>
          <a:p>
            <a:r>
              <a:rPr lang="en-US" sz="2400" dirty="0"/>
              <a:t>	Investing Share Fund </a:t>
            </a:r>
          </a:p>
          <a:p>
            <a:r>
              <a:rPr lang="en-US" sz="2400" dirty="0"/>
              <a:t>	Partnership  Share Fund </a:t>
            </a:r>
          </a:p>
          <a:p>
            <a:r>
              <a:rPr lang="en-US" sz="2400" dirty="0"/>
              <a:t>	</a:t>
            </a:r>
            <a:r>
              <a:rPr lang="en-US" sz="2400" dirty="0" err="1"/>
              <a:t>Emtea</a:t>
            </a:r>
            <a:r>
              <a:rPr lang="en-US" sz="2400" dirty="0"/>
              <a:t> Share Fund </a:t>
            </a:r>
          </a:p>
          <a:p>
            <a:r>
              <a:rPr lang="en-US" sz="2400" dirty="0"/>
              <a:t>	Cooperation Share Fund </a:t>
            </a:r>
          </a:p>
          <a:p>
            <a:r>
              <a:rPr lang="en-US" sz="2400" dirty="0"/>
              <a:t>Commercial Share Fund </a:t>
            </a:r>
          </a:p>
          <a:p>
            <a:r>
              <a:rPr lang="en-US" sz="2400" dirty="0"/>
              <a:t>Corporate Share Fund </a:t>
            </a:r>
          </a:p>
          <a:p>
            <a:r>
              <a:rPr lang="en-US" sz="2400" dirty="0"/>
              <a:t>Convertible or </a:t>
            </a:r>
            <a:r>
              <a:rPr lang="tr-TR" sz="2400" dirty="0"/>
              <a:t>E</a:t>
            </a:r>
            <a:r>
              <a:rPr lang="en-US" sz="2400" dirty="0" err="1"/>
              <a:t>xchangeable</a:t>
            </a:r>
            <a:r>
              <a:rPr lang="en-US" sz="2400" dirty="0"/>
              <a:t> Fund </a:t>
            </a:r>
          </a:p>
          <a:p>
            <a:r>
              <a:rPr lang="en-US" sz="2400" dirty="0"/>
              <a:t>Domestic Share Fund  </a:t>
            </a:r>
          </a:p>
          <a:p>
            <a:r>
              <a:rPr lang="en-US" sz="2400" dirty="0"/>
              <a:t>	Global Share Fund  </a:t>
            </a:r>
          </a:p>
          <a:p>
            <a:r>
              <a:rPr lang="en-US" sz="2400" dirty="0"/>
              <a:t>	Hybrid Share Fund </a:t>
            </a:r>
          </a:p>
          <a:p>
            <a:r>
              <a:rPr lang="en-US" sz="2400" dirty="0"/>
              <a:t>	International Share Fund   </a:t>
            </a:r>
          </a:p>
          <a:p>
            <a:r>
              <a:rPr lang="en-US" sz="2400" dirty="0"/>
              <a:t>	Quasi-</a:t>
            </a:r>
            <a:r>
              <a:rPr lang="tr-TR" sz="2400" dirty="0"/>
              <a:t>S</a:t>
            </a:r>
            <a:r>
              <a:rPr lang="en-US" sz="2400" dirty="0" err="1"/>
              <a:t>overeign</a:t>
            </a:r>
            <a:r>
              <a:rPr lang="en-US" sz="2400" dirty="0"/>
              <a:t> Share Fund  </a:t>
            </a:r>
          </a:p>
          <a:p>
            <a:r>
              <a:rPr lang="en-US" sz="2400" dirty="0"/>
              <a:t>	Sovereign Share Fund</a:t>
            </a:r>
            <a:r>
              <a:rPr lang="en-US" dirty="0"/>
              <a:t> </a:t>
            </a:r>
            <a:endParaRPr lang="tr-TR" dirty="0"/>
          </a:p>
          <a:p>
            <a:endParaRPr lang="tr-TR" dirty="0"/>
          </a:p>
          <a:p>
            <a:endParaRPr lang="tr-TR" dirty="0"/>
          </a:p>
          <a:p>
            <a:endParaRPr lang="tr-TR" dirty="0"/>
          </a:p>
          <a:p>
            <a:endParaRPr lang="en-US" dirty="0"/>
          </a:p>
        </p:txBody>
      </p:sp>
    </p:spTree>
    <p:extLst>
      <p:ext uri="{BB962C8B-B14F-4D97-AF65-F5344CB8AC3E}">
        <p14:creationId xmlns:p14="http://schemas.microsoft.com/office/powerpoint/2010/main" val="273125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609600"/>
          </a:xfrm>
        </p:spPr>
        <p:txBody>
          <a:bodyPr>
            <a:normAutofit fontScale="90000"/>
          </a:bodyPr>
          <a:lstStyle/>
          <a:p>
            <a:br>
              <a:rPr lang="tr-TR" b="1" dirty="0"/>
            </a:br>
            <a:br>
              <a:rPr lang="tr-TR" b="1" dirty="0"/>
            </a:br>
            <a:br>
              <a:rPr lang="tr-TR" dirty="0"/>
            </a:br>
            <a:r>
              <a:rPr lang="en-US" b="1" dirty="0">
                <a:solidFill>
                  <a:srgbClr val="C00000"/>
                </a:solidFill>
              </a:rPr>
              <a:t>PRIVATE EQUITY </a:t>
            </a:r>
            <a:endParaRPr lang="tr-TR" dirty="0">
              <a:solidFill>
                <a:srgbClr val="C00000"/>
              </a:solidFill>
            </a:endParaRPr>
          </a:p>
        </p:txBody>
      </p:sp>
      <p:sp>
        <p:nvSpPr>
          <p:cNvPr id="3" name="İçerik Yer Tutucusu 2"/>
          <p:cNvSpPr>
            <a:spLocks noGrp="1"/>
          </p:cNvSpPr>
          <p:nvPr>
            <p:ph idx="1"/>
          </p:nvPr>
        </p:nvSpPr>
        <p:spPr>
          <a:xfrm>
            <a:off x="457200" y="914400"/>
            <a:ext cx="8229600" cy="5410200"/>
          </a:xfrm>
        </p:spPr>
        <p:txBody>
          <a:bodyPr>
            <a:normAutofit fontScale="92500" lnSpcReduction="10000"/>
          </a:bodyPr>
          <a:lstStyle/>
          <a:p>
            <a:r>
              <a:rPr lang="en-US" dirty="0">
                <a:solidFill>
                  <a:srgbClr val="002060"/>
                </a:solidFill>
                <a:latin typeface="Arial" pitchFamily="34" charset="0"/>
                <a:cs typeface="Arial" pitchFamily="34" charset="0"/>
              </a:rPr>
              <a:t>Our Private Equity strategy is to acquire strategic stakes in highly profitable and fast growing companies in select industries in the USA region and, through active ownership, accelerate their growth and profitability ahead of an eventual exit. We are active investors with a particular focus on operational improvements and regional or product expansion.</a:t>
            </a:r>
            <a:endParaRPr lang="tr-TR" dirty="0">
              <a:solidFill>
                <a:srgbClr val="002060"/>
              </a:solidFill>
              <a:latin typeface="Arial" pitchFamily="34" charset="0"/>
              <a:cs typeface="Arial" pitchFamily="34" charset="0"/>
            </a:endParaRPr>
          </a:p>
          <a:p>
            <a:r>
              <a:rPr lang="en-US" b="1" dirty="0">
                <a:solidFill>
                  <a:srgbClr val="002060"/>
                </a:solidFill>
                <a:latin typeface="Arial" pitchFamily="34" charset="0"/>
                <a:cs typeface="Arial" pitchFamily="34" charset="0"/>
              </a:rPr>
              <a:t>PRIVATE EQUITY Methods</a:t>
            </a:r>
            <a:endParaRPr lang="tr-TR"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 Mergers and Acquisitions;</a:t>
            </a:r>
            <a:endParaRPr lang="tr-TR"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 Development and Growth Capital;</a:t>
            </a:r>
            <a:endParaRPr lang="tr-TR"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 Transformation in the Family Businesses and Holdings</a:t>
            </a:r>
            <a:endParaRPr lang="tr-TR"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 Institutional restructuring;</a:t>
            </a:r>
            <a:endParaRPr lang="tr-TR"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 Secondary shares in companies open to the public traded under par</a:t>
            </a:r>
            <a:endParaRPr lang="tr-TR" dirty="0">
              <a:solidFill>
                <a:srgbClr val="002060"/>
              </a:solidFill>
              <a:latin typeface="Arial" pitchFamily="34" charset="0"/>
              <a:cs typeface="Arial" pitchFamily="34" charset="0"/>
            </a:endParaRPr>
          </a:p>
          <a:p>
            <a:endParaRPr lang="tr-TR" dirty="0"/>
          </a:p>
        </p:txBody>
      </p:sp>
      <p:sp>
        <p:nvSpPr>
          <p:cNvPr id="4" name="Altbilgi Yer Tutucusu 3"/>
          <p:cNvSpPr>
            <a:spLocks noGrp="1"/>
          </p:cNvSpPr>
          <p:nvPr>
            <p:ph type="ftr" sz="quarter" idx="11"/>
          </p:nvPr>
        </p:nvSpPr>
        <p:spPr/>
        <p:txBody>
          <a:bodyPr/>
          <a:lstStyle/>
          <a:p>
            <a:pPr>
              <a:defRPr/>
            </a:pPr>
            <a:r>
              <a:rPr lang="tr-TR"/>
              <a:t>Körfez Platform</a:t>
            </a:r>
          </a:p>
        </p:txBody>
      </p:sp>
    </p:spTree>
    <p:extLst>
      <p:ext uri="{BB962C8B-B14F-4D97-AF65-F5344CB8AC3E}">
        <p14:creationId xmlns:p14="http://schemas.microsoft.com/office/powerpoint/2010/main" val="261135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0098" y="1924674"/>
            <a:ext cx="8519102" cy="4780926"/>
          </a:xfrm>
        </p:spPr>
        <p:txBody>
          <a:bodyPr>
            <a:normAutofit fontScale="32500" lnSpcReduction="20000"/>
          </a:bodyPr>
          <a:lstStyle/>
          <a:p>
            <a:r>
              <a:rPr lang="tr-TR" sz="2000" b="1" dirty="0"/>
              <a:t>  </a:t>
            </a:r>
          </a:p>
          <a:p>
            <a:endParaRPr lang="tr-TR" sz="2000" dirty="0">
              <a:latin typeface="+mj-lt"/>
            </a:endParaRPr>
          </a:p>
          <a:p>
            <a:pPr algn="ctr">
              <a:lnSpc>
                <a:spcPct val="170000"/>
              </a:lnSpc>
            </a:pPr>
            <a:r>
              <a:rPr lang="en-US" sz="4000" b="1" dirty="0">
                <a:latin typeface="Arial" pitchFamily="34" charset="0"/>
                <a:cs typeface="Arial" pitchFamily="34" charset="0"/>
              </a:rPr>
              <a:t>One Liberty Plaza, 165 Broadway 23rd Floor, New York, NY 10006</a:t>
            </a:r>
          </a:p>
          <a:p>
            <a:pPr algn="ctr">
              <a:lnSpc>
                <a:spcPct val="170000"/>
              </a:lnSpc>
            </a:pPr>
            <a:r>
              <a:rPr lang="en-US" sz="4000" b="1" dirty="0">
                <a:latin typeface="Arial" pitchFamily="34" charset="0"/>
                <a:cs typeface="Arial" pitchFamily="34" charset="0"/>
              </a:rPr>
              <a:t>P: +</a:t>
            </a:r>
            <a:r>
              <a:rPr lang="tr-TR" sz="4000" b="1" dirty="0">
                <a:latin typeface="Arial" pitchFamily="34" charset="0"/>
                <a:cs typeface="Arial" pitchFamily="34" charset="0"/>
              </a:rPr>
              <a:t>(</a:t>
            </a:r>
            <a:r>
              <a:rPr lang="en-US" sz="4000" b="1" dirty="0">
                <a:latin typeface="Arial" pitchFamily="34" charset="0"/>
                <a:cs typeface="Arial" pitchFamily="34" charset="0"/>
              </a:rPr>
              <a:t>1845</a:t>
            </a:r>
            <a:r>
              <a:rPr lang="tr-TR" sz="4000" b="1" dirty="0">
                <a:latin typeface="Arial" pitchFamily="34" charset="0"/>
                <a:cs typeface="Arial" pitchFamily="34" charset="0"/>
              </a:rPr>
              <a:t>)480-8762</a:t>
            </a:r>
            <a:r>
              <a:rPr lang="en-US" sz="4000" b="1" dirty="0">
                <a:latin typeface="Arial" pitchFamily="34" charset="0"/>
                <a:cs typeface="Arial" pitchFamily="34" charset="0"/>
              </a:rPr>
              <a:t> - F: +1(646)759-3601 </a:t>
            </a:r>
            <a:endParaRPr lang="tr-TR" sz="4000" b="1" dirty="0">
              <a:latin typeface="Arial" pitchFamily="34" charset="0"/>
              <a:cs typeface="Arial" pitchFamily="34" charset="0"/>
            </a:endParaRPr>
          </a:p>
          <a:p>
            <a:pPr algn="ctr">
              <a:lnSpc>
                <a:spcPct val="170000"/>
              </a:lnSpc>
            </a:pPr>
            <a:r>
              <a:rPr lang="en-US" sz="4000" b="1" dirty="0" err="1">
                <a:latin typeface="Arial" pitchFamily="34" charset="0"/>
                <a:cs typeface="Arial" pitchFamily="34" charset="0"/>
              </a:rPr>
              <a:t>Nassima</a:t>
            </a:r>
            <a:r>
              <a:rPr lang="en-US" sz="4000" b="1" dirty="0">
                <a:latin typeface="Arial" pitchFamily="34" charset="0"/>
                <a:cs typeface="Arial" pitchFamily="34" charset="0"/>
              </a:rPr>
              <a:t> Tower, 04th floor, Sheikh </a:t>
            </a:r>
            <a:r>
              <a:rPr lang="en-US" sz="4000" b="1" dirty="0" err="1">
                <a:latin typeface="Arial" pitchFamily="34" charset="0"/>
                <a:cs typeface="Arial" pitchFamily="34" charset="0"/>
              </a:rPr>
              <a:t>Zayed</a:t>
            </a:r>
            <a:r>
              <a:rPr lang="en-US" sz="4000" b="1" dirty="0">
                <a:latin typeface="Arial" pitchFamily="34" charset="0"/>
                <a:cs typeface="Arial" pitchFamily="34" charset="0"/>
              </a:rPr>
              <a:t> Road, Dubai</a:t>
            </a:r>
            <a:endParaRPr lang="tr-TR" sz="4000" b="1" dirty="0">
              <a:latin typeface="Arial" pitchFamily="34" charset="0"/>
              <a:cs typeface="Arial" pitchFamily="34" charset="0"/>
            </a:endParaRPr>
          </a:p>
          <a:p>
            <a:pPr algn="ctr">
              <a:lnSpc>
                <a:spcPct val="170000"/>
              </a:lnSpc>
            </a:pPr>
            <a:r>
              <a:rPr lang="tr-TR" sz="4000" b="1" dirty="0">
                <a:solidFill>
                  <a:srgbClr val="002060"/>
                </a:solidFill>
                <a:latin typeface="Arial" pitchFamily="34" charset="0"/>
                <a:cs typeface="Arial" pitchFamily="34" charset="0"/>
                <a:hlinkClick r:id="rId2"/>
              </a:rPr>
              <a:t>www.GulfUSCapital.com</a:t>
            </a:r>
            <a:r>
              <a:rPr lang="tr-TR" sz="4000" b="1" dirty="0">
                <a:solidFill>
                  <a:srgbClr val="002060"/>
                </a:solidFill>
                <a:latin typeface="Arial" pitchFamily="34" charset="0"/>
                <a:cs typeface="Arial" pitchFamily="34" charset="0"/>
              </a:rPr>
              <a:t>,  </a:t>
            </a:r>
            <a:r>
              <a:rPr lang="tr-TR" sz="4000" b="1" dirty="0">
                <a:solidFill>
                  <a:srgbClr val="002060"/>
                </a:solidFill>
                <a:latin typeface="Arial" pitchFamily="34" charset="0"/>
                <a:cs typeface="Arial" pitchFamily="34" charset="0"/>
                <a:hlinkClick r:id="rId3"/>
              </a:rPr>
              <a:t>sharefund@gulfuscapital.com</a:t>
            </a:r>
            <a:r>
              <a:rPr lang="tr-TR" sz="4000" b="1" dirty="0">
                <a:solidFill>
                  <a:srgbClr val="002060"/>
                </a:solidFill>
                <a:latin typeface="Arial" pitchFamily="34" charset="0"/>
                <a:cs typeface="Arial" pitchFamily="34" charset="0"/>
              </a:rPr>
              <a:t> </a:t>
            </a:r>
            <a:endParaRPr lang="en-US" sz="4000" b="1" dirty="0">
              <a:solidFill>
                <a:srgbClr val="002060"/>
              </a:solidFill>
              <a:latin typeface="Arial" pitchFamily="34" charset="0"/>
              <a:cs typeface="Arial" pitchFamily="34" charset="0"/>
            </a:endParaRPr>
          </a:p>
          <a:p>
            <a:pPr algn="ctr">
              <a:lnSpc>
                <a:spcPct val="170000"/>
              </a:lnSpc>
            </a:pPr>
            <a:r>
              <a:rPr lang="tr-TR" sz="5500" b="1" dirty="0">
                <a:solidFill>
                  <a:srgbClr val="002060"/>
                </a:solidFill>
                <a:latin typeface="Arial" pitchFamily="34" charset="0"/>
                <a:cs typeface="Arial" pitchFamily="34" charset="0"/>
              </a:rPr>
              <a:t>Business  </a:t>
            </a:r>
            <a:r>
              <a:rPr lang="tr-TR" sz="5500" b="1" dirty="0" err="1">
                <a:solidFill>
                  <a:srgbClr val="002060"/>
                </a:solidFill>
                <a:latin typeface="Arial" pitchFamily="34" charset="0"/>
                <a:cs typeface="Arial" pitchFamily="34" charset="0"/>
              </a:rPr>
              <a:t>Centers</a:t>
            </a:r>
            <a:r>
              <a:rPr lang="tr-TR" sz="5500" b="1" dirty="0">
                <a:solidFill>
                  <a:srgbClr val="002060"/>
                </a:solidFill>
                <a:latin typeface="Arial" pitchFamily="34" charset="0"/>
                <a:cs typeface="Arial" pitchFamily="34" charset="0"/>
              </a:rPr>
              <a:t> in GCC</a:t>
            </a:r>
          </a:p>
          <a:p>
            <a:pPr algn="ctr">
              <a:lnSpc>
                <a:spcPct val="170000"/>
              </a:lnSpc>
            </a:pPr>
            <a:r>
              <a:rPr lang="tr-TR" sz="4000" b="1" dirty="0">
                <a:latin typeface="Arial" pitchFamily="34" charset="0"/>
                <a:cs typeface="Arial" pitchFamily="34" charset="0"/>
              </a:rPr>
              <a:t>Al Fardan Office </a:t>
            </a:r>
            <a:r>
              <a:rPr lang="tr-TR" sz="4000" b="1" dirty="0" err="1">
                <a:latin typeface="Arial" pitchFamily="34" charset="0"/>
                <a:cs typeface="Arial" pitchFamily="34" charset="0"/>
              </a:rPr>
              <a:t>Tower</a:t>
            </a:r>
            <a:r>
              <a:rPr lang="tr-TR" sz="4000" b="1" dirty="0">
                <a:latin typeface="Arial" pitchFamily="34" charset="0"/>
                <a:cs typeface="Arial" pitchFamily="34" charset="0"/>
              </a:rPr>
              <a:t>, 8th </a:t>
            </a:r>
            <a:r>
              <a:rPr lang="tr-TR" sz="4000" b="1" dirty="0" err="1">
                <a:latin typeface="Arial" pitchFamily="34" charset="0"/>
                <a:cs typeface="Arial" pitchFamily="34" charset="0"/>
              </a:rPr>
              <a:t>Floors</a:t>
            </a:r>
            <a:r>
              <a:rPr lang="tr-TR" sz="4000" b="1" dirty="0">
                <a:latin typeface="Arial" pitchFamily="34" charset="0"/>
                <a:cs typeface="Arial" pitchFamily="34" charset="0"/>
              </a:rPr>
              <a:t> , Al </a:t>
            </a:r>
            <a:r>
              <a:rPr lang="tr-TR" sz="4000" b="1" dirty="0" err="1">
                <a:latin typeface="Arial" pitchFamily="34" charset="0"/>
                <a:cs typeface="Arial" pitchFamily="34" charset="0"/>
              </a:rPr>
              <a:t>Funduq</a:t>
            </a:r>
            <a:r>
              <a:rPr lang="tr-TR" sz="4000" b="1" dirty="0">
                <a:latin typeface="Arial" pitchFamily="34" charset="0"/>
                <a:cs typeface="Arial" pitchFamily="34" charset="0"/>
              </a:rPr>
              <a:t> 61 West Bay, Doha,QATAR</a:t>
            </a:r>
          </a:p>
          <a:p>
            <a:pPr algn="ctr">
              <a:lnSpc>
                <a:spcPct val="170000"/>
              </a:lnSpc>
            </a:pPr>
            <a:r>
              <a:rPr lang="tr-TR" sz="4000" b="1" dirty="0">
                <a:latin typeface="Arial" pitchFamily="34" charset="0"/>
                <a:cs typeface="Arial" pitchFamily="34" charset="0"/>
              </a:rPr>
              <a:t>Al Hilal Bank </a:t>
            </a:r>
            <a:r>
              <a:rPr lang="tr-TR" sz="4000" b="1" dirty="0" err="1">
                <a:latin typeface="Arial" pitchFamily="34" charset="0"/>
                <a:cs typeface="Arial" pitchFamily="34" charset="0"/>
              </a:rPr>
              <a:t>Building</a:t>
            </a:r>
            <a:r>
              <a:rPr lang="tr-TR" sz="4000" b="1" dirty="0">
                <a:latin typeface="Arial" pitchFamily="34" charset="0"/>
                <a:cs typeface="Arial" pitchFamily="34" charset="0"/>
              </a:rPr>
              <a:t>, </a:t>
            </a:r>
            <a:r>
              <a:rPr lang="tr-TR" sz="4000" b="1" dirty="0" err="1">
                <a:latin typeface="Arial" pitchFamily="34" charset="0"/>
                <a:cs typeface="Arial" pitchFamily="34" charset="0"/>
              </a:rPr>
              <a:t>Falah</a:t>
            </a:r>
            <a:r>
              <a:rPr lang="tr-TR" sz="4000" b="1" dirty="0">
                <a:latin typeface="Arial" pitchFamily="34" charset="0"/>
                <a:cs typeface="Arial" pitchFamily="34" charset="0"/>
              </a:rPr>
              <a:t> </a:t>
            </a:r>
            <a:r>
              <a:rPr lang="tr-TR" sz="4000" b="1" dirty="0" err="1">
                <a:latin typeface="Arial" pitchFamily="34" charset="0"/>
                <a:cs typeface="Arial" pitchFamily="34" charset="0"/>
              </a:rPr>
              <a:t>Street</a:t>
            </a:r>
            <a:r>
              <a:rPr lang="tr-TR" sz="4000" b="1" dirty="0">
                <a:latin typeface="Arial" pitchFamily="34" charset="0"/>
                <a:cs typeface="Arial" pitchFamily="34" charset="0"/>
              </a:rPr>
              <a:t>, PO </a:t>
            </a:r>
            <a:r>
              <a:rPr lang="tr-TR" sz="4000" b="1" dirty="0" err="1">
                <a:latin typeface="Arial" pitchFamily="34" charset="0"/>
                <a:cs typeface="Arial" pitchFamily="34" charset="0"/>
              </a:rPr>
              <a:t>Box</a:t>
            </a:r>
            <a:r>
              <a:rPr lang="tr-TR" sz="4000" b="1" dirty="0">
                <a:latin typeface="Arial" pitchFamily="34" charset="0"/>
                <a:cs typeface="Arial" pitchFamily="34" charset="0"/>
              </a:rPr>
              <a:t> 129 354, Abu </a:t>
            </a:r>
            <a:r>
              <a:rPr lang="tr-TR" sz="4000" b="1" dirty="0" err="1">
                <a:latin typeface="Arial" pitchFamily="34" charset="0"/>
                <a:cs typeface="Arial" pitchFamily="34" charset="0"/>
              </a:rPr>
              <a:t>Dhabi</a:t>
            </a:r>
            <a:r>
              <a:rPr lang="tr-TR" sz="4000" b="1" dirty="0">
                <a:latin typeface="Arial" pitchFamily="34" charset="0"/>
                <a:cs typeface="Arial" pitchFamily="34" charset="0"/>
              </a:rPr>
              <a:t>,UAE</a:t>
            </a:r>
          </a:p>
          <a:p>
            <a:pPr algn="ctr">
              <a:lnSpc>
                <a:spcPct val="170000"/>
              </a:lnSpc>
            </a:pPr>
            <a:r>
              <a:rPr lang="tr-TR" sz="4000" b="1" dirty="0">
                <a:latin typeface="Arial" pitchFamily="34" charset="0"/>
                <a:cs typeface="Arial" pitchFamily="34" charset="0"/>
              </a:rPr>
              <a:t>Bin </a:t>
            </a:r>
            <a:r>
              <a:rPr lang="tr-TR" sz="4000" b="1" dirty="0" err="1">
                <a:latin typeface="Arial" pitchFamily="34" charset="0"/>
                <a:cs typeface="Arial" pitchFamily="34" charset="0"/>
              </a:rPr>
              <a:t>Sulaiman</a:t>
            </a:r>
            <a:r>
              <a:rPr lang="tr-TR" sz="4000" b="1" dirty="0">
                <a:latin typeface="Arial" pitchFamily="34" charset="0"/>
                <a:cs typeface="Arial" pitchFamily="34" charset="0"/>
              </a:rPr>
              <a:t> Center, 5th </a:t>
            </a:r>
            <a:r>
              <a:rPr lang="tr-TR" sz="4000" b="1" dirty="0" err="1">
                <a:latin typeface="Arial" pitchFamily="34" charset="0"/>
                <a:cs typeface="Arial" pitchFamily="34" charset="0"/>
              </a:rPr>
              <a:t>floor</a:t>
            </a:r>
            <a:r>
              <a:rPr lang="tr-TR" sz="4000" b="1" dirty="0">
                <a:latin typeface="Arial" pitchFamily="34" charset="0"/>
                <a:cs typeface="Arial" pitchFamily="34" charset="0"/>
              </a:rPr>
              <a:t>, Al </a:t>
            </a:r>
            <a:r>
              <a:rPr lang="tr-TR" sz="4000" b="1" dirty="0" err="1">
                <a:latin typeface="Arial" pitchFamily="34" charset="0"/>
                <a:cs typeface="Arial" pitchFamily="34" charset="0"/>
              </a:rPr>
              <a:t>Khaldiya</a:t>
            </a:r>
            <a:r>
              <a:rPr lang="tr-TR" sz="4000" b="1" dirty="0">
                <a:latin typeface="Arial" pitchFamily="34" charset="0"/>
                <a:cs typeface="Arial" pitchFamily="34" charset="0"/>
              </a:rPr>
              <a:t> </a:t>
            </a:r>
            <a:r>
              <a:rPr lang="tr-TR" sz="4000" b="1" dirty="0" err="1">
                <a:latin typeface="Arial" pitchFamily="34" charset="0"/>
                <a:cs typeface="Arial" pitchFamily="34" charset="0"/>
              </a:rPr>
              <a:t>district</a:t>
            </a:r>
            <a:r>
              <a:rPr lang="tr-TR" sz="4000" b="1" dirty="0">
                <a:latin typeface="Arial" pitchFamily="34" charset="0"/>
                <a:cs typeface="Arial" pitchFamily="34" charset="0"/>
              </a:rPr>
              <a:t>, </a:t>
            </a:r>
            <a:r>
              <a:rPr lang="tr-TR" sz="4000" b="1" dirty="0" err="1">
                <a:latin typeface="Arial" pitchFamily="34" charset="0"/>
                <a:cs typeface="Arial" pitchFamily="34" charset="0"/>
              </a:rPr>
              <a:t>Jeddah</a:t>
            </a:r>
            <a:r>
              <a:rPr lang="tr-TR" sz="4000" b="1" dirty="0">
                <a:latin typeface="Arial" pitchFamily="34" charset="0"/>
                <a:cs typeface="Arial" pitchFamily="34" charset="0"/>
              </a:rPr>
              <a:t>, SA</a:t>
            </a:r>
          </a:p>
          <a:p>
            <a:pPr algn="ctr">
              <a:lnSpc>
                <a:spcPct val="170000"/>
              </a:lnSpc>
            </a:pPr>
            <a:r>
              <a:rPr lang="tr-TR" sz="4000" b="1" dirty="0">
                <a:latin typeface="Arial" pitchFamily="34" charset="0"/>
                <a:cs typeface="Arial" pitchFamily="34" charset="0"/>
              </a:rPr>
              <a:t>Al </a:t>
            </a:r>
            <a:r>
              <a:rPr lang="tr-TR" sz="4000" b="1" dirty="0" err="1">
                <a:latin typeface="Arial" pitchFamily="34" charset="0"/>
                <a:cs typeface="Arial" pitchFamily="34" charset="0"/>
              </a:rPr>
              <a:t>Hamra</a:t>
            </a:r>
            <a:r>
              <a:rPr lang="tr-TR" sz="4000" b="1" dirty="0">
                <a:latin typeface="Arial" pitchFamily="34" charset="0"/>
                <a:cs typeface="Arial" pitchFamily="34" charset="0"/>
              </a:rPr>
              <a:t> </a:t>
            </a:r>
            <a:r>
              <a:rPr lang="tr-TR" sz="4000" b="1" dirty="0" err="1">
                <a:latin typeface="Arial" pitchFamily="34" charset="0"/>
                <a:cs typeface="Arial" pitchFamily="34" charset="0"/>
              </a:rPr>
              <a:t>Tower</a:t>
            </a:r>
            <a:r>
              <a:rPr lang="tr-TR" sz="4000" b="1" dirty="0">
                <a:latin typeface="Arial" pitchFamily="34" charset="0"/>
                <a:cs typeface="Arial" pitchFamily="34" charset="0"/>
              </a:rPr>
              <a:t>, 35th </a:t>
            </a:r>
            <a:r>
              <a:rPr lang="tr-TR" sz="4000" b="1" dirty="0" err="1">
                <a:latin typeface="Arial" pitchFamily="34" charset="0"/>
                <a:cs typeface="Arial" pitchFamily="34" charset="0"/>
              </a:rPr>
              <a:t>floor</a:t>
            </a:r>
            <a:r>
              <a:rPr lang="tr-TR" sz="4000" b="1" dirty="0">
                <a:latin typeface="Arial" pitchFamily="34" charset="0"/>
                <a:cs typeface="Arial" pitchFamily="34" charset="0"/>
              </a:rPr>
              <a:t>, East </a:t>
            </a:r>
            <a:r>
              <a:rPr lang="tr-TR" sz="4000" b="1" dirty="0" err="1">
                <a:latin typeface="Arial" pitchFamily="34" charset="0"/>
                <a:cs typeface="Arial" pitchFamily="34" charset="0"/>
              </a:rPr>
              <a:t>Maqwa</a:t>
            </a:r>
            <a:r>
              <a:rPr lang="tr-TR" sz="4000" b="1" dirty="0">
                <a:latin typeface="Arial" pitchFamily="34" charset="0"/>
                <a:cs typeface="Arial" pitchFamily="34" charset="0"/>
              </a:rPr>
              <a:t>, </a:t>
            </a:r>
            <a:r>
              <a:rPr lang="tr-TR" sz="4000" b="1" dirty="0" err="1">
                <a:latin typeface="Arial" pitchFamily="34" charset="0"/>
                <a:cs typeface="Arial" pitchFamily="34" charset="0"/>
              </a:rPr>
              <a:t>Kuwait</a:t>
            </a:r>
            <a:r>
              <a:rPr lang="tr-TR" sz="4000" b="1" dirty="0">
                <a:latin typeface="Arial" pitchFamily="34" charset="0"/>
                <a:cs typeface="Arial" pitchFamily="34" charset="0"/>
              </a:rPr>
              <a:t> City, KUWAİT</a:t>
            </a:r>
          </a:p>
          <a:p>
            <a:pPr algn="ctr">
              <a:lnSpc>
                <a:spcPct val="170000"/>
              </a:lnSpc>
            </a:pPr>
            <a:r>
              <a:rPr lang="tr-TR" sz="4000" b="1" dirty="0">
                <a:latin typeface="Arial" pitchFamily="34" charset="0"/>
                <a:cs typeface="Arial" pitchFamily="34" charset="0"/>
              </a:rPr>
              <a:t>Al </a:t>
            </a:r>
            <a:r>
              <a:rPr lang="tr-TR" sz="4000" b="1" dirty="0" err="1">
                <a:latin typeface="Arial" pitchFamily="34" charset="0"/>
                <a:cs typeface="Arial" pitchFamily="34" charset="0"/>
              </a:rPr>
              <a:t>Nahdah</a:t>
            </a:r>
            <a:r>
              <a:rPr lang="tr-TR" sz="4000" b="1" dirty="0">
                <a:latin typeface="Arial" pitchFamily="34" charset="0"/>
                <a:cs typeface="Arial" pitchFamily="34" charset="0"/>
              </a:rPr>
              <a:t> Road , </a:t>
            </a:r>
            <a:r>
              <a:rPr lang="tr-TR" sz="4000" b="1" dirty="0" err="1">
                <a:latin typeface="Arial" pitchFamily="34" charset="0"/>
                <a:cs typeface="Arial" pitchFamily="34" charset="0"/>
              </a:rPr>
              <a:t>Tamimah</a:t>
            </a:r>
            <a:r>
              <a:rPr lang="tr-TR" sz="4000" b="1" dirty="0">
                <a:latin typeface="Arial" pitchFamily="34" charset="0"/>
                <a:cs typeface="Arial" pitchFamily="34" charset="0"/>
              </a:rPr>
              <a:t> </a:t>
            </a:r>
            <a:r>
              <a:rPr lang="tr-TR" sz="4000" b="1" dirty="0" err="1">
                <a:latin typeface="Arial" pitchFamily="34" charset="0"/>
                <a:cs typeface="Arial" pitchFamily="34" charset="0"/>
              </a:rPr>
              <a:t>Building</a:t>
            </a:r>
            <a:r>
              <a:rPr lang="tr-TR" sz="4000" b="1" dirty="0">
                <a:latin typeface="Arial" pitchFamily="34" charset="0"/>
                <a:cs typeface="Arial" pitchFamily="34" charset="0"/>
              </a:rPr>
              <a:t> 2nd </a:t>
            </a:r>
            <a:r>
              <a:rPr lang="tr-TR" sz="4000" b="1" dirty="0" err="1">
                <a:latin typeface="Arial" pitchFamily="34" charset="0"/>
                <a:cs typeface="Arial" pitchFamily="34" charset="0"/>
              </a:rPr>
              <a:t>Floor</a:t>
            </a:r>
            <a:r>
              <a:rPr lang="tr-TR" sz="4000" b="1" dirty="0">
                <a:latin typeface="Arial" pitchFamily="34" charset="0"/>
                <a:cs typeface="Arial" pitchFamily="34" charset="0"/>
              </a:rPr>
              <a:t>, PO BOX 395, </a:t>
            </a:r>
            <a:r>
              <a:rPr lang="tr-TR" sz="4000" b="1" dirty="0" err="1">
                <a:latin typeface="Arial" pitchFamily="34" charset="0"/>
                <a:cs typeface="Arial" pitchFamily="34" charset="0"/>
              </a:rPr>
              <a:t>Muscat,OMAN</a:t>
            </a:r>
            <a:endParaRPr lang="tr-TR" sz="4000" b="1" dirty="0">
              <a:latin typeface="Arial" pitchFamily="34" charset="0"/>
              <a:cs typeface="Arial" pitchFamily="34" charset="0"/>
            </a:endParaRPr>
          </a:p>
          <a:p>
            <a:pPr algn="ctr">
              <a:lnSpc>
                <a:spcPct val="170000"/>
              </a:lnSpc>
            </a:pPr>
            <a:r>
              <a:rPr lang="tr-TR" sz="4000" b="1" dirty="0" err="1">
                <a:latin typeface="Arial" pitchFamily="34" charset="0"/>
                <a:cs typeface="Arial" pitchFamily="34" charset="0"/>
              </a:rPr>
              <a:t>Diplomatic</a:t>
            </a:r>
            <a:r>
              <a:rPr lang="tr-TR" sz="4000" b="1" dirty="0">
                <a:latin typeface="Arial" pitchFamily="34" charset="0"/>
                <a:cs typeface="Arial" pitchFamily="34" charset="0"/>
              </a:rPr>
              <a:t> </a:t>
            </a:r>
            <a:r>
              <a:rPr lang="tr-TR" sz="4000" b="1" dirty="0" err="1">
                <a:latin typeface="Arial" pitchFamily="34" charset="0"/>
                <a:cs typeface="Arial" pitchFamily="34" charset="0"/>
              </a:rPr>
              <a:t>Area</a:t>
            </a:r>
            <a:r>
              <a:rPr lang="tr-TR" sz="4000" b="1" dirty="0">
                <a:latin typeface="Arial" pitchFamily="34" charset="0"/>
                <a:cs typeface="Arial" pitchFamily="34" charset="0"/>
              </a:rPr>
              <a:t> , </a:t>
            </a:r>
            <a:r>
              <a:rPr lang="tr-TR" sz="4000" b="1" dirty="0" err="1">
                <a:latin typeface="Arial" pitchFamily="34" charset="0"/>
                <a:cs typeface="Arial" pitchFamily="34" charset="0"/>
              </a:rPr>
              <a:t>Trust</a:t>
            </a:r>
            <a:r>
              <a:rPr lang="tr-TR" sz="4000" b="1" dirty="0">
                <a:latin typeface="Arial" pitchFamily="34" charset="0"/>
                <a:cs typeface="Arial" pitchFamily="34" charset="0"/>
              </a:rPr>
              <a:t> </a:t>
            </a:r>
            <a:r>
              <a:rPr lang="tr-TR" sz="4000" b="1" dirty="0" err="1">
                <a:latin typeface="Arial" pitchFamily="34" charset="0"/>
                <a:cs typeface="Arial" pitchFamily="34" charset="0"/>
              </a:rPr>
              <a:t>Tower</a:t>
            </a:r>
            <a:r>
              <a:rPr lang="tr-TR" sz="4000" b="1" dirty="0">
                <a:latin typeface="Arial" pitchFamily="34" charset="0"/>
                <a:cs typeface="Arial" pitchFamily="34" charset="0"/>
              </a:rPr>
              <a:t>, 2nd </a:t>
            </a:r>
            <a:r>
              <a:rPr lang="tr-TR" sz="4000" b="1" dirty="0" err="1">
                <a:latin typeface="Arial" pitchFamily="34" charset="0"/>
                <a:cs typeface="Arial" pitchFamily="34" charset="0"/>
              </a:rPr>
              <a:t>Floor</a:t>
            </a:r>
            <a:r>
              <a:rPr lang="tr-TR" sz="4000" b="1" dirty="0">
                <a:latin typeface="Arial" pitchFamily="34" charset="0"/>
                <a:cs typeface="Arial" pitchFamily="34" charset="0"/>
              </a:rPr>
              <a:t>, P.O. </a:t>
            </a:r>
            <a:r>
              <a:rPr lang="tr-TR" sz="4000" b="1" dirty="0" err="1">
                <a:latin typeface="Arial" pitchFamily="34" charset="0"/>
                <a:cs typeface="Arial" pitchFamily="34" charset="0"/>
              </a:rPr>
              <a:t>Box</a:t>
            </a:r>
            <a:r>
              <a:rPr lang="tr-TR" sz="4000" b="1" dirty="0">
                <a:latin typeface="Arial" pitchFamily="34" charset="0"/>
                <a:cs typeface="Arial" pitchFamily="34" charset="0"/>
              </a:rPr>
              <a:t> no. 2215, BAHRAİN</a:t>
            </a:r>
            <a:endParaRPr lang="en-US" sz="4000" b="1" dirty="0">
              <a:latin typeface="Arial" pitchFamily="34" charset="0"/>
              <a:cs typeface="Arial" pitchFamily="34" charset="0"/>
            </a:endParaRPr>
          </a:p>
          <a:p>
            <a:pPr algn="ctr">
              <a:lnSpc>
                <a:spcPct val="170000"/>
              </a:lnSpc>
            </a:pPr>
            <a:r>
              <a:rPr lang="tr-TR" sz="4000" b="1" dirty="0" err="1">
                <a:latin typeface="Arial" pitchFamily="34" charset="0"/>
                <a:cs typeface="Arial" pitchFamily="34" charset="0"/>
              </a:rPr>
              <a:t>Beybi</a:t>
            </a:r>
            <a:r>
              <a:rPr lang="tr-TR" sz="4000" b="1" dirty="0">
                <a:latin typeface="Arial" pitchFamily="34" charset="0"/>
                <a:cs typeface="Arial" pitchFamily="34" charset="0"/>
              </a:rPr>
              <a:t> Giz Plaza ,26th </a:t>
            </a:r>
            <a:r>
              <a:rPr lang="tr-TR" sz="4000" b="1" dirty="0" err="1">
                <a:latin typeface="Arial" pitchFamily="34" charset="0"/>
                <a:cs typeface="Arial" pitchFamily="34" charset="0"/>
              </a:rPr>
              <a:t>Floors</a:t>
            </a:r>
            <a:r>
              <a:rPr lang="tr-TR" sz="4000" b="1" dirty="0">
                <a:latin typeface="Arial" pitchFamily="34" charset="0"/>
                <a:cs typeface="Arial" pitchFamily="34" charset="0"/>
              </a:rPr>
              <a:t> ,Maslak CBD, PO BOX 34396 </a:t>
            </a:r>
            <a:r>
              <a:rPr lang="tr-TR" sz="4000" b="1" dirty="0" err="1">
                <a:latin typeface="Arial" pitchFamily="34" charset="0"/>
                <a:cs typeface="Arial" pitchFamily="34" charset="0"/>
              </a:rPr>
              <a:t>Istanbul</a:t>
            </a:r>
            <a:r>
              <a:rPr lang="tr-TR" sz="4000" b="1" dirty="0">
                <a:latin typeface="Arial" pitchFamily="34" charset="0"/>
                <a:cs typeface="Arial" pitchFamily="34" charset="0"/>
              </a:rPr>
              <a:t> TURKEY</a:t>
            </a:r>
          </a:p>
          <a:p>
            <a:endParaRPr lang="tr-TR" sz="2400" dirty="0">
              <a:solidFill>
                <a:srgbClr val="FF0000"/>
              </a:solidFill>
              <a:latin typeface="+mj-lt"/>
            </a:endParaRPr>
          </a:p>
          <a:p>
            <a:r>
              <a:rPr lang="tr-TR" sz="2400" dirty="0">
                <a:solidFill>
                  <a:srgbClr val="FF0000"/>
                </a:solidFill>
                <a:latin typeface="+mj-lt"/>
              </a:rPr>
              <a:t>                                                    </a:t>
            </a:r>
            <a:endParaRPr lang="tr-TR" sz="2000" dirty="0"/>
          </a:p>
          <a:p>
            <a:endParaRPr lang="tr-TR" sz="2000" b="1" dirty="0">
              <a:latin typeface="+mj-lt"/>
            </a:endParaRPr>
          </a:p>
          <a:p>
            <a:endParaRPr lang="tr-TR" sz="2000" b="1" dirty="0">
              <a:latin typeface="+mj-lt"/>
            </a:endParaRPr>
          </a:p>
          <a:p>
            <a:endParaRPr lang="tr-TR" sz="2000" b="1" dirty="0">
              <a:latin typeface="+mj-lt"/>
            </a:endParaRPr>
          </a:p>
        </p:txBody>
      </p:sp>
      <p:pic>
        <p:nvPicPr>
          <p:cNvPr id="12" name="Resim 11" descr="C:\Users\LENOVO-\Desktop\gulfus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838200"/>
            <a:ext cx="2514600" cy="1268078"/>
          </a:xfrm>
          <a:prstGeom prst="rect">
            <a:avLst/>
          </a:prstGeom>
          <a:noFill/>
          <a:ln>
            <a:noFill/>
          </a:ln>
        </p:spPr>
      </p:pic>
      <p:pic>
        <p:nvPicPr>
          <p:cNvPr id="5" name="Picture 4">
            <a:extLst>
              <a:ext uri="{FF2B5EF4-FFF2-40B4-BE49-F238E27FC236}">
                <a16:creationId xmlns:a16="http://schemas.microsoft.com/office/drawing/2014/main" id="{0199756B-6872-4B9D-ADCA-09165FD885D0}"/>
              </a:ext>
            </a:extLst>
          </p:cNvPr>
          <p:cNvPicPr>
            <a:picLocks noChangeAspect="1"/>
          </p:cNvPicPr>
          <p:nvPr/>
        </p:nvPicPr>
        <p:blipFill>
          <a:blip r:embed="rId5"/>
          <a:stretch>
            <a:fillRect/>
          </a:stretch>
        </p:blipFill>
        <p:spPr>
          <a:xfrm>
            <a:off x="5257800" y="838200"/>
            <a:ext cx="2030144" cy="12680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8001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58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52400"/>
            <a:ext cx="8229600" cy="533400"/>
          </a:xfrm>
        </p:spPr>
        <p:txBody>
          <a:bodyPr>
            <a:normAutofit fontScale="90000"/>
          </a:bodyPr>
          <a:lstStyle/>
          <a:p>
            <a:br>
              <a:rPr lang="tr-TR" b="1" dirty="0"/>
            </a:br>
            <a:br>
              <a:rPr lang="tr-TR" b="1" dirty="0"/>
            </a:br>
            <a:br>
              <a:rPr lang="tr-TR" b="1" dirty="0"/>
            </a:br>
            <a:br>
              <a:rPr lang="tr-TR" b="1" dirty="0"/>
            </a:br>
            <a:br>
              <a:rPr lang="tr-TR" b="1" dirty="0"/>
            </a:br>
            <a:br>
              <a:rPr lang="tr-TR" b="1" dirty="0"/>
            </a:br>
            <a:br>
              <a:rPr lang="tr-TR" b="1" dirty="0"/>
            </a:br>
            <a:br>
              <a:rPr lang="tr-TR" b="1" dirty="0"/>
            </a:br>
            <a:r>
              <a:rPr lang="en-US" b="1" dirty="0">
                <a:solidFill>
                  <a:srgbClr val="FF0000"/>
                </a:solidFill>
              </a:rPr>
              <a:t>US SHARE FUND</a:t>
            </a:r>
            <a:r>
              <a:rPr lang="tr-TR" b="1" dirty="0">
                <a:solidFill>
                  <a:srgbClr val="FF0000"/>
                </a:solidFill>
              </a:rPr>
              <a:t> Patentials</a:t>
            </a:r>
            <a:endParaRPr lang="tr-TR" dirty="0"/>
          </a:p>
        </p:txBody>
      </p:sp>
      <p:sp>
        <p:nvSpPr>
          <p:cNvPr id="3" name="İçerik Yer Tutucusu 2"/>
          <p:cNvSpPr>
            <a:spLocks noGrp="1"/>
          </p:cNvSpPr>
          <p:nvPr>
            <p:ph idx="1"/>
          </p:nvPr>
        </p:nvSpPr>
        <p:spPr>
          <a:xfrm>
            <a:off x="0" y="762000"/>
            <a:ext cx="9144000" cy="6096000"/>
          </a:xfrm>
        </p:spPr>
        <p:txBody>
          <a:bodyPr>
            <a:noAutofit/>
          </a:bodyPr>
          <a:lstStyle/>
          <a:p>
            <a:pPr>
              <a:lnSpc>
                <a:spcPct val="170000"/>
              </a:lnSpc>
            </a:pPr>
            <a:r>
              <a:rPr lang="en-US" sz="1700" b="1" dirty="0">
                <a:latin typeface="Arial" pitchFamily="34" charset="0"/>
                <a:cs typeface="Arial" pitchFamily="34" charset="0"/>
              </a:rPr>
              <a:t>The GCC (Gulf countries) are situated on the richest area of the world in terms of petrol and energy reserves and have 2.5 trillion dollars of fund source.  The Gulf countries have been spending 1.8 trillion dollars of these funds for overseas investments. </a:t>
            </a:r>
          </a:p>
          <a:p>
            <a:pPr>
              <a:lnSpc>
                <a:spcPct val="170000"/>
              </a:lnSpc>
            </a:pPr>
            <a:r>
              <a:rPr lang="en-US" sz="1700" b="1" dirty="0">
                <a:latin typeface="Arial" pitchFamily="34" charset="0"/>
                <a:cs typeface="Arial" pitchFamily="34" charset="0"/>
              </a:rPr>
              <a:t>Owning 35% of total fund sources of the world, the Gulf countries have been working with different instruments than western-sourced investments. The Gulf countries composing of the countries such as Qatar, Oman, Bahrain, United Arab Emirates, Saudi Arabia and Kuwait have preferred interest free instruments while investing.   </a:t>
            </a:r>
          </a:p>
          <a:p>
            <a:pPr>
              <a:lnSpc>
                <a:spcPct val="170000"/>
              </a:lnSpc>
            </a:pPr>
            <a:r>
              <a:rPr lang="en-US" sz="1700" b="1" dirty="0">
                <a:latin typeface="Arial" pitchFamily="34" charset="0"/>
                <a:cs typeface="Arial" pitchFamily="34" charset="0"/>
              </a:rPr>
              <a:t>The Gulf countries have been trying to lead their assets to safe investments. Due to the economic stability in recent years, its trust, safety, in terms of investor protection and the business familiarity with gulf countries, US has been a candidate to be the center of the investments of Gulf Countries</a:t>
            </a:r>
            <a:r>
              <a:rPr lang="en-US" sz="1400" b="1" dirty="0">
                <a:latin typeface="Arial" pitchFamily="34" charset="0"/>
                <a:cs typeface="Arial" pitchFamily="34" charset="0"/>
              </a:rPr>
              <a:t>. </a:t>
            </a:r>
            <a:endParaRPr lang="tr-TR" sz="1400" dirty="0"/>
          </a:p>
        </p:txBody>
      </p:sp>
    </p:spTree>
    <p:extLst>
      <p:ext uri="{BB962C8B-B14F-4D97-AF65-F5344CB8AC3E}">
        <p14:creationId xmlns:p14="http://schemas.microsoft.com/office/powerpoint/2010/main" val="168904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152400"/>
            <a:ext cx="8229600" cy="533400"/>
          </a:xfrm>
        </p:spPr>
        <p:txBody>
          <a:bodyPr>
            <a:normAutofit fontScale="90000"/>
          </a:bodyPr>
          <a:lstStyle/>
          <a:p>
            <a:br>
              <a:rPr lang="tr-TR" b="1" dirty="0"/>
            </a:br>
            <a:br>
              <a:rPr lang="tr-TR" b="1" dirty="0"/>
            </a:br>
            <a:br>
              <a:rPr lang="tr-TR" b="1" dirty="0"/>
            </a:br>
            <a:br>
              <a:rPr lang="tr-TR" dirty="0"/>
            </a:br>
            <a:r>
              <a:rPr lang="tr-TR" b="1" dirty="0" err="1">
                <a:solidFill>
                  <a:srgbClr val="FF0000"/>
                </a:solidFill>
              </a:rPr>
              <a:t>Gulf</a:t>
            </a:r>
            <a:r>
              <a:rPr lang="tr-TR" b="1" dirty="0">
                <a:solidFill>
                  <a:srgbClr val="FF0000"/>
                </a:solidFill>
              </a:rPr>
              <a:t> –US  </a:t>
            </a:r>
            <a:r>
              <a:rPr lang="tr-TR" b="1" dirty="0" err="1">
                <a:solidFill>
                  <a:srgbClr val="FF0000"/>
                </a:solidFill>
              </a:rPr>
              <a:t>Capital</a:t>
            </a:r>
            <a:endParaRPr lang="tr-TR" b="1" dirty="0">
              <a:solidFill>
                <a:srgbClr val="FF0000"/>
              </a:solidFill>
            </a:endParaRPr>
          </a:p>
        </p:txBody>
      </p:sp>
      <p:sp>
        <p:nvSpPr>
          <p:cNvPr id="3" name="İçerik Yer Tutucusu 2"/>
          <p:cNvSpPr>
            <a:spLocks noGrp="1"/>
          </p:cNvSpPr>
          <p:nvPr>
            <p:ph idx="1"/>
          </p:nvPr>
        </p:nvSpPr>
        <p:spPr>
          <a:xfrm>
            <a:off x="152400" y="914400"/>
            <a:ext cx="8991600" cy="5943600"/>
          </a:xfrm>
        </p:spPr>
        <p:txBody>
          <a:bodyPr>
            <a:noAutofit/>
          </a:bodyPr>
          <a:lstStyle/>
          <a:p>
            <a:pPr lvl="0">
              <a:lnSpc>
                <a:spcPct val="170000"/>
              </a:lnSpc>
            </a:pPr>
            <a:r>
              <a:rPr lang="en-US" sz="1600" b="1" dirty="0" err="1">
                <a:latin typeface="Arial" pitchFamily="34" charset="0"/>
                <a:cs typeface="Arial" pitchFamily="34" charset="0"/>
              </a:rPr>
              <a:t>GulfUS</a:t>
            </a:r>
            <a:r>
              <a:rPr lang="en-US" sz="1600" b="1" dirty="0">
                <a:latin typeface="Arial" pitchFamily="34" charset="0"/>
                <a:cs typeface="Arial" pitchFamily="34" charset="0"/>
              </a:rPr>
              <a:t> Capital and US SHAREFUND is a leading alternative Financial Service Company that is focused on building dynamic, profitable, and reputable finance and investments in the United States.</a:t>
            </a:r>
          </a:p>
          <a:p>
            <a:pPr lvl="0">
              <a:lnSpc>
                <a:spcPct val="170000"/>
              </a:lnSpc>
            </a:pPr>
            <a:r>
              <a:rPr lang="en-US" sz="1600" b="1" dirty="0">
                <a:latin typeface="Arial" pitchFamily="34" charset="0"/>
                <a:cs typeface="Arial" pitchFamily="34" charset="0"/>
              </a:rPr>
              <a:t>The US Share Fund operates in accordance with the principles of interest-free financial model as a participation fund, with bonds and profit sharing accounts, and lending such funds through production support, finance lease and profit/loss sharing partnership.</a:t>
            </a:r>
          </a:p>
          <a:p>
            <a:pPr lvl="0">
              <a:lnSpc>
                <a:spcPct val="170000"/>
              </a:lnSpc>
            </a:pPr>
            <a:r>
              <a:rPr lang="en-US" sz="1600" b="1" dirty="0">
                <a:latin typeface="Arial" pitchFamily="34" charset="0"/>
                <a:cs typeface="Arial" pitchFamily="34" charset="0"/>
              </a:rPr>
              <a:t>Our company mission is to develop joint projects and collaborations in economic and financial areas between US and Gulf  countries  investors,</a:t>
            </a:r>
            <a:r>
              <a:rPr lang="tr-TR" sz="1600" b="1" dirty="0">
                <a:latin typeface="Arial" pitchFamily="34" charset="0"/>
                <a:cs typeface="Arial" pitchFamily="34" charset="0"/>
              </a:rPr>
              <a:t> </a:t>
            </a:r>
            <a:r>
              <a:rPr lang="en-US" sz="1600" b="1" dirty="0">
                <a:latin typeface="Arial" pitchFamily="34" charset="0"/>
                <a:cs typeface="Arial" pitchFamily="34" charset="0"/>
              </a:rPr>
              <a:t>funds and entrepreneurs, local and private institutions and financiers to develop business.</a:t>
            </a:r>
          </a:p>
          <a:p>
            <a:pPr lvl="0">
              <a:lnSpc>
                <a:spcPct val="170000"/>
              </a:lnSpc>
            </a:pPr>
            <a:r>
              <a:rPr lang="en-US" sz="1600" b="1" dirty="0">
                <a:latin typeface="Arial" pitchFamily="34" charset="0"/>
                <a:cs typeface="Arial" pitchFamily="34" charset="0"/>
              </a:rPr>
              <a:t>Gives services to establish Gulf based investor partnerships, consortiums, provide financing, Leasing, Venture Capital (private equity), Share transfer (Buyout), Interim Financing (Mezzanine), Fund configuration services.</a:t>
            </a:r>
            <a:endParaRPr lang="tr-TR" sz="1600" dirty="0"/>
          </a:p>
        </p:txBody>
      </p:sp>
    </p:spTree>
    <p:extLst>
      <p:ext uri="{BB962C8B-B14F-4D97-AF65-F5344CB8AC3E}">
        <p14:creationId xmlns:p14="http://schemas.microsoft.com/office/powerpoint/2010/main" val="126956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7924800" cy="609600"/>
          </a:xfrm>
        </p:spPr>
        <p:txBody>
          <a:bodyPr>
            <a:normAutofit/>
          </a:bodyPr>
          <a:lstStyle/>
          <a:p>
            <a:r>
              <a:rPr lang="tr-TR" sz="3600" b="1" dirty="0" err="1">
                <a:solidFill>
                  <a:srgbClr val="FF0000"/>
                </a:solidFill>
              </a:rPr>
              <a:t>Gulf</a:t>
            </a:r>
            <a:r>
              <a:rPr lang="tr-TR" sz="3600" b="1" dirty="0">
                <a:solidFill>
                  <a:srgbClr val="FF0000"/>
                </a:solidFill>
              </a:rPr>
              <a:t>-US </a:t>
            </a:r>
            <a:r>
              <a:rPr lang="tr-TR" sz="3600" b="1" dirty="0" err="1">
                <a:solidFill>
                  <a:srgbClr val="FF0000"/>
                </a:solidFill>
              </a:rPr>
              <a:t>Capital</a:t>
            </a:r>
            <a:r>
              <a:rPr lang="tr-TR" sz="3600" b="1" dirty="0">
                <a:solidFill>
                  <a:srgbClr val="FF0000"/>
                </a:solidFill>
              </a:rPr>
              <a:t> Services </a:t>
            </a:r>
          </a:p>
        </p:txBody>
      </p:sp>
      <p:sp>
        <p:nvSpPr>
          <p:cNvPr id="3" name="İçerik Yer Tutucusu 2"/>
          <p:cNvSpPr>
            <a:spLocks noGrp="1"/>
          </p:cNvSpPr>
          <p:nvPr>
            <p:ph idx="1"/>
          </p:nvPr>
        </p:nvSpPr>
        <p:spPr>
          <a:xfrm>
            <a:off x="304800" y="836712"/>
            <a:ext cx="8839200" cy="5868888"/>
          </a:xfrm>
        </p:spPr>
        <p:txBody>
          <a:bodyPr numCol="2">
            <a:noAutofit/>
          </a:bodyPr>
          <a:lstStyle/>
          <a:p>
            <a:r>
              <a:rPr lang="tr-TR" sz="2000" b="1" dirty="0"/>
              <a:t>Real </a:t>
            </a:r>
            <a:r>
              <a:rPr lang="tr-TR" sz="2000" b="1" dirty="0" err="1"/>
              <a:t>Estate</a:t>
            </a:r>
            <a:r>
              <a:rPr lang="tr-TR" sz="2000" b="1" dirty="0"/>
              <a:t> </a:t>
            </a:r>
            <a:r>
              <a:rPr lang="en-US" sz="2000" b="1" dirty="0"/>
              <a:t> Finance</a:t>
            </a:r>
            <a:endParaRPr lang="tr-TR" sz="2000" dirty="0"/>
          </a:p>
          <a:p>
            <a:r>
              <a:rPr lang="en-US" sz="2000" dirty="0"/>
              <a:t>Owner To Owner</a:t>
            </a:r>
            <a:endParaRPr lang="tr-TR" sz="2000" dirty="0"/>
          </a:p>
          <a:p>
            <a:r>
              <a:rPr lang="en-US" sz="2000" dirty="0"/>
              <a:t>Buyout</a:t>
            </a:r>
            <a:endParaRPr lang="tr-TR" sz="2000" dirty="0"/>
          </a:p>
          <a:p>
            <a:r>
              <a:rPr lang="en-US" sz="2000" dirty="0"/>
              <a:t>Developer Purchase</a:t>
            </a:r>
            <a:endParaRPr lang="tr-TR" sz="2000" dirty="0"/>
          </a:p>
          <a:p>
            <a:r>
              <a:rPr lang="en-US" sz="2000" dirty="0"/>
              <a:t>Construction Finance</a:t>
            </a:r>
            <a:endParaRPr lang="tr-TR" sz="2000" dirty="0"/>
          </a:p>
          <a:p>
            <a:r>
              <a:rPr lang="en-US" sz="2000" dirty="0"/>
              <a:t>Equity Release</a:t>
            </a:r>
            <a:endParaRPr lang="tr-TR" sz="2000" dirty="0"/>
          </a:p>
          <a:p>
            <a:r>
              <a:rPr lang="en-US" sz="2000" dirty="0"/>
              <a:t>Non-Resident Home Finance</a:t>
            </a:r>
            <a:endParaRPr lang="tr-TR" sz="2000" dirty="0"/>
          </a:p>
          <a:p>
            <a:r>
              <a:rPr lang="en-US" sz="2000" b="1" dirty="0"/>
              <a:t>Small Business Finance</a:t>
            </a:r>
            <a:endParaRPr lang="tr-TR" sz="2000" dirty="0"/>
          </a:p>
          <a:p>
            <a:r>
              <a:rPr lang="en-US" sz="2000" dirty="0"/>
              <a:t>Working Capital Finance</a:t>
            </a:r>
            <a:endParaRPr lang="tr-TR" sz="2000" dirty="0"/>
          </a:p>
          <a:p>
            <a:r>
              <a:rPr lang="en-US" sz="2000" dirty="0"/>
              <a:t>Goods Finance </a:t>
            </a:r>
            <a:endParaRPr lang="tr-TR" sz="2000" dirty="0"/>
          </a:p>
          <a:p>
            <a:r>
              <a:rPr lang="en-US" sz="2000" dirty="0"/>
              <a:t>  Flexi-business Finance</a:t>
            </a:r>
            <a:endParaRPr lang="tr-TR" sz="2000" dirty="0"/>
          </a:p>
          <a:p>
            <a:r>
              <a:rPr lang="en-US" sz="2000" dirty="0"/>
              <a:t>Fixed Asset Finance</a:t>
            </a:r>
            <a:endParaRPr lang="tr-TR" sz="2000" dirty="0"/>
          </a:p>
          <a:p>
            <a:r>
              <a:rPr lang="en-US" sz="2000" dirty="0"/>
              <a:t>Business Vehicle Finance</a:t>
            </a:r>
            <a:endParaRPr lang="tr-TR" sz="2000" dirty="0"/>
          </a:p>
          <a:p>
            <a:r>
              <a:rPr lang="en-US" sz="2000" b="1" dirty="0"/>
              <a:t>Private Equity</a:t>
            </a:r>
            <a:endParaRPr lang="tr-TR" sz="2000" b="1"/>
          </a:p>
          <a:p>
            <a:endParaRPr lang="tr-TR" sz="2000" dirty="0"/>
          </a:p>
          <a:p>
            <a:r>
              <a:rPr lang="en-US" sz="2000" b="1" dirty="0"/>
              <a:t>US Share Bond s</a:t>
            </a:r>
            <a:endParaRPr lang="tr-TR" sz="2000" dirty="0"/>
          </a:p>
          <a:p>
            <a:r>
              <a:rPr lang="en-US" sz="2000" dirty="0"/>
              <a:t>Leaseback US Share Bond  </a:t>
            </a:r>
            <a:endParaRPr lang="tr-TR" sz="2000" dirty="0"/>
          </a:p>
          <a:p>
            <a:r>
              <a:rPr lang="en-US" sz="2000" dirty="0"/>
              <a:t>Investing US Share Bond  </a:t>
            </a:r>
            <a:endParaRPr lang="tr-TR" sz="2000" dirty="0"/>
          </a:p>
          <a:p>
            <a:r>
              <a:rPr lang="en-US" sz="2000" dirty="0"/>
              <a:t>Commodity US Share Bond   </a:t>
            </a:r>
            <a:endParaRPr lang="tr-TR" sz="2000" dirty="0"/>
          </a:p>
          <a:p>
            <a:r>
              <a:rPr lang="en-US" sz="2000" dirty="0"/>
              <a:t>Cooperation US Share Bond  </a:t>
            </a:r>
            <a:endParaRPr lang="tr-TR" sz="2000" dirty="0"/>
          </a:p>
          <a:p>
            <a:r>
              <a:rPr lang="en-US" sz="2000" dirty="0"/>
              <a:t>Commercial US Share Bond   </a:t>
            </a:r>
            <a:endParaRPr lang="tr-TR" sz="2000" dirty="0"/>
          </a:p>
          <a:p>
            <a:r>
              <a:rPr lang="en-US" sz="2000" dirty="0"/>
              <a:t>Corporate US Share Bond </a:t>
            </a:r>
            <a:endParaRPr lang="tr-TR" sz="2000" dirty="0"/>
          </a:p>
          <a:p>
            <a:r>
              <a:rPr lang="en-US" sz="2000" dirty="0"/>
              <a:t>Convertible US Share Bond </a:t>
            </a:r>
            <a:endParaRPr lang="tr-TR" sz="2000" dirty="0"/>
          </a:p>
          <a:p>
            <a:r>
              <a:rPr lang="en-US" sz="2000" dirty="0"/>
              <a:t>International US Share Bond  </a:t>
            </a:r>
            <a:endParaRPr lang="tr-TR" sz="2000" dirty="0"/>
          </a:p>
          <a:p>
            <a:r>
              <a:rPr lang="en-US" sz="2000" b="1" dirty="0"/>
              <a:t>Personal Finance</a:t>
            </a:r>
            <a:endParaRPr lang="tr-TR" sz="2000" dirty="0"/>
          </a:p>
          <a:p>
            <a:r>
              <a:rPr lang="en-US" sz="2000" dirty="0"/>
              <a:t>Car Finance</a:t>
            </a:r>
            <a:endParaRPr lang="tr-TR" sz="2000" dirty="0"/>
          </a:p>
          <a:p>
            <a:r>
              <a:rPr lang="en-US" sz="2000" dirty="0"/>
              <a:t>Education Finance</a:t>
            </a:r>
            <a:endParaRPr lang="tr-TR" sz="2000" dirty="0"/>
          </a:p>
          <a:p>
            <a:r>
              <a:rPr lang="en-US" sz="2000" dirty="0"/>
              <a:t>Travel Finance</a:t>
            </a:r>
            <a:endParaRPr lang="tr-TR" sz="2000" dirty="0"/>
          </a:p>
          <a:p>
            <a:br>
              <a:rPr lang="en-US" sz="1600" dirty="0"/>
            </a:br>
            <a:endParaRPr lang="tr-TR" sz="1500" dirty="0">
              <a:solidFill>
                <a:srgbClr val="000099"/>
              </a:solidFill>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101169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88639"/>
            <a:ext cx="7905676" cy="6487987"/>
          </a:xfrm>
        </p:spPr>
        <p:txBody>
          <a:bodyPr>
            <a:normAutofit fontScale="90000"/>
          </a:bodyPr>
          <a:lstStyle/>
          <a:p>
            <a:pPr algn="ctr">
              <a:defRPr/>
            </a:pPr>
            <a:br>
              <a:rPr lang="tr-TR" sz="2800" b="1" dirty="0">
                <a:solidFill>
                  <a:srgbClr val="C00000"/>
                </a:solidFill>
                <a:latin typeface="Agency FB" pitchFamily="34" charset="0"/>
              </a:rPr>
            </a:br>
            <a:br>
              <a:rPr lang="tr-TR" sz="2800" b="1" dirty="0">
                <a:solidFill>
                  <a:srgbClr val="C00000"/>
                </a:solidFill>
                <a:latin typeface="Agency FB" pitchFamily="34" charset="0"/>
              </a:rPr>
            </a:br>
            <a:br>
              <a:rPr lang="tr-TR" sz="2800" b="1" dirty="0">
                <a:solidFill>
                  <a:srgbClr val="C00000"/>
                </a:solidFill>
                <a:latin typeface="Agency FB" pitchFamily="34" charset="0"/>
              </a:rPr>
            </a:br>
            <a:br>
              <a:rPr lang="tr-TR" sz="2800" dirty="0">
                <a:solidFill>
                  <a:srgbClr val="C00000"/>
                </a:solidFill>
                <a:latin typeface="Agency FB" pitchFamily="34" charset="0"/>
              </a:rPr>
            </a:br>
            <a:br>
              <a:rPr lang="tr-TR" sz="2800" dirty="0">
                <a:solidFill>
                  <a:srgbClr val="C00000"/>
                </a:solidFill>
                <a:latin typeface="Agency FB" pitchFamily="34" charset="0"/>
              </a:rPr>
            </a:br>
            <a:br>
              <a:rPr lang="tr-TR" sz="2800" dirty="0">
                <a:solidFill>
                  <a:srgbClr val="C00000"/>
                </a:solidFill>
                <a:latin typeface="Agency FB" pitchFamily="34" charset="0"/>
              </a:rPr>
            </a:br>
            <a:r>
              <a:rPr lang="en-US" sz="2800" b="1" dirty="0">
                <a:solidFill>
                  <a:srgbClr val="C00000"/>
                </a:solidFill>
                <a:latin typeface="Agency FB" pitchFamily="34" charset="0"/>
              </a:rPr>
              <a:t>For the projects of </a:t>
            </a:r>
            <a:r>
              <a:rPr lang="tr-TR" sz="2800" b="1" dirty="0">
                <a:solidFill>
                  <a:srgbClr val="C00000"/>
                </a:solidFill>
                <a:latin typeface="Agency FB" pitchFamily="34" charset="0"/>
              </a:rPr>
              <a:t>PPP-I</a:t>
            </a:r>
            <a:r>
              <a:rPr lang="en-US" sz="2800" b="1" dirty="0">
                <a:solidFill>
                  <a:srgbClr val="C00000"/>
                </a:solidFill>
                <a:latin typeface="Agency FB" pitchFamily="34" charset="0"/>
              </a:rPr>
              <a:t>NFRASTRUCTURE</a:t>
            </a:r>
            <a:r>
              <a:rPr lang="tr-TR" sz="2800" b="1" dirty="0">
                <a:solidFill>
                  <a:srgbClr val="C00000"/>
                </a:solidFill>
                <a:latin typeface="Agency FB" pitchFamily="34" charset="0"/>
              </a:rPr>
              <a:t>-</a:t>
            </a:r>
            <a:br>
              <a:rPr lang="tr-TR" sz="2800" b="1" dirty="0">
                <a:solidFill>
                  <a:srgbClr val="C00000"/>
                </a:solidFill>
                <a:latin typeface="Agency FB" pitchFamily="34" charset="0"/>
              </a:rPr>
            </a:br>
            <a:r>
              <a:rPr lang="en-US" sz="2800" b="1" dirty="0">
                <a:solidFill>
                  <a:srgbClr val="C00000"/>
                </a:solidFill>
                <a:latin typeface="Agency FB" pitchFamily="34" charset="0"/>
              </a:rPr>
              <a:t>TRANSPORTATION</a:t>
            </a:r>
            <a:r>
              <a:rPr lang="tr-TR" sz="2800" b="1" dirty="0">
                <a:solidFill>
                  <a:srgbClr val="C00000"/>
                </a:solidFill>
                <a:latin typeface="Agency FB" pitchFamily="34" charset="0"/>
              </a:rPr>
              <a:t>-</a:t>
            </a:r>
            <a:r>
              <a:rPr lang="en-US" sz="2800" b="1" dirty="0">
                <a:solidFill>
                  <a:srgbClr val="C00000"/>
                </a:solidFill>
                <a:latin typeface="Agency FB" pitchFamily="34" charset="0"/>
              </a:rPr>
              <a:t>HEALTH</a:t>
            </a:r>
            <a:r>
              <a:rPr lang="tr-TR" sz="2800" b="1" dirty="0">
                <a:solidFill>
                  <a:srgbClr val="C00000"/>
                </a:solidFill>
                <a:latin typeface="Agency FB" pitchFamily="34" charset="0"/>
              </a:rPr>
              <a:t>-ENER</a:t>
            </a:r>
            <a:r>
              <a:rPr lang="en-US" sz="2800" b="1" dirty="0">
                <a:solidFill>
                  <a:srgbClr val="C00000"/>
                </a:solidFill>
                <a:latin typeface="Agency FB" pitchFamily="34" charset="0"/>
              </a:rPr>
              <a:t>GY</a:t>
            </a:r>
            <a:r>
              <a:rPr lang="tr-TR" sz="2800" b="1" dirty="0">
                <a:solidFill>
                  <a:srgbClr val="C00000"/>
                </a:solidFill>
                <a:latin typeface="Agency FB" pitchFamily="34" charset="0"/>
              </a:rPr>
              <a:t> </a:t>
            </a:r>
            <a:br>
              <a:rPr lang="tr-TR" sz="2800" b="1" dirty="0">
                <a:solidFill>
                  <a:srgbClr val="C00000"/>
                </a:solidFill>
                <a:latin typeface="Agency FB" pitchFamily="34" charset="0"/>
              </a:rPr>
            </a:br>
            <a:r>
              <a:rPr lang="en-US" sz="2800" b="1" dirty="0">
                <a:solidFill>
                  <a:srgbClr val="C00000"/>
                </a:solidFill>
                <a:latin typeface="Agency FB" pitchFamily="34" charset="0"/>
              </a:rPr>
              <a:t>INDUSTRY</a:t>
            </a:r>
            <a:r>
              <a:rPr lang="tr-TR" sz="2800" b="1" dirty="0">
                <a:solidFill>
                  <a:srgbClr val="C00000"/>
                </a:solidFill>
                <a:latin typeface="Agency FB" pitchFamily="34" charset="0"/>
              </a:rPr>
              <a:t>-</a:t>
            </a:r>
            <a:r>
              <a:rPr lang="en-US" sz="2800" b="1" dirty="0">
                <a:solidFill>
                  <a:srgbClr val="C00000"/>
                </a:solidFill>
                <a:latin typeface="Agency FB" pitchFamily="34" charset="0"/>
              </a:rPr>
              <a:t>REAL ESTATE</a:t>
            </a:r>
            <a:br>
              <a:rPr lang="tr-TR" sz="3600" b="1" dirty="0">
                <a:solidFill>
                  <a:srgbClr val="0000FF"/>
                </a:solidFill>
                <a:latin typeface="Agency FB" pitchFamily="34" charset="0"/>
              </a:rPr>
            </a:br>
            <a:r>
              <a:rPr lang="tr-TR" sz="3200" b="1" dirty="0">
                <a:solidFill>
                  <a:srgbClr val="2E0BC5"/>
                </a:solidFill>
                <a:latin typeface="Agency FB" pitchFamily="34" charset="0"/>
              </a:rPr>
              <a:t> “</a:t>
            </a:r>
            <a:r>
              <a:rPr lang="en-US" sz="3200" b="1" dirty="0">
                <a:solidFill>
                  <a:srgbClr val="2E0BC5"/>
                </a:solidFill>
                <a:latin typeface="Agency FB" pitchFamily="34" charset="0"/>
              </a:rPr>
              <a:t>Realizing a new project</a:t>
            </a:r>
            <a:r>
              <a:rPr lang="tr-TR" sz="3200" b="1" dirty="0">
                <a:solidFill>
                  <a:srgbClr val="2E0BC5"/>
                </a:solidFill>
                <a:latin typeface="Agency FB" pitchFamily="34" charset="0"/>
              </a:rPr>
              <a:t>, </a:t>
            </a:r>
            <a:br>
              <a:rPr lang="tr-TR" sz="3200" b="1" dirty="0">
                <a:solidFill>
                  <a:srgbClr val="2E0BC5"/>
                </a:solidFill>
                <a:latin typeface="Agency FB" pitchFamily="34" charset="0"/>
              </a:rPr>
            </a:br>
            <a:r>
              <a:rPr lang="en-US" sz="3200" b="1" dirty="0">
                <a:solidFill>
                  <a:srgbClr val="2E0BC5"/>
                </a:solidFill>
                <a:latin typeface="Agency FB" pitchFamily="34" charset="0"/>
              </a:rPr>
              <a:t>developing the current projects</a:t>
            </a:r>
            <a:r>
              <a:rPr lang="tr-TR" sz="3200" b="1" dirty="0">
                <a:solidFill>
                  <a:srgbClr val="2E0BC5"/>
                </a:solidFill>
                <a:latin typeface="Agency FB" pitchFamily="34" charset="0"/>
              </a:rPr>
              <a:t>” </a:t>
            </a:r>
            <a:br>
              <a:rPr lang="tr-TR" sz="3200" b="1" dirty="0">
                <a:solidFill>
                  <a:srgbClr val="2E0BC5"/>
                </a:solidFill>
                <a:latin typeface="Agency FB" pitchFamily="34" charset="0"/>
              </a:rPr>
            </a:br>
            <a:r>
              <a:rPr lang="tr-TR" sz="3200" b="1" dirty="0">
                <a:solidFill>
                  <a:srgbClr val="2E0BC5"/>
                </a:solidFill>
                <a:latin typeface="Agency FB" pitchFamily="34" charset="0"/>
              </a:rPr>
              <a:t> </a:t>
            </a:r>
            <a:br>
              <a:rPr lang="tr-TR" sz="3200" b="1" dirty="0">
                <a:solidFill>
                  <a:srgbClr val="2E0BC5"/>
                </a:solidFill>
                <a:latin typeface="Agency FB" pitchFamily="34" charset="0"/>
              </a:rPr>
            </a:br>
            <a:br>
              <a:rPr lang="tr-TR" sz="3200" b="1" dirty="0">
                <a:solidFill>
                  <a:srgbClr val="C00000"/>
                </a:solidFill>
                <a:latin typeface="Agency FB" pitchFamily="34" charset="0"/>
              </a:rPr>
            </a:br>
            <a:br>
              <a:rPr lang="tr-TR" sz="3200" b="1" dirty="0">
                <a:solidFill>
                  <a:srgbClr val="C00000"/>
                </a:solidFill>
                <a:latin typeface="Agency FB" pitchFamily="34" charset="0"/>
              </a:rPr>
            </a:br>
            <a:br>
              <a:rPr lang="tr-TR" sz="3200" b="1" dirty="0">
                <a:solidFill>
                  <a:srgbClr val="C00000"/>
                </a:solidFill>
                <a:latin typeface="Agency FB" pitchFamily="34" charset="0"/>
              </a:rPr>
            </a:br>
            <a:br>
              <a:rPr lang="tr-TR" sz="3200" b="1" dirty="0">
                <a:solidFill>
                  <a:srgbClr val="C00000"/>
                </a:solidFill>
                <a:latin typeface="Agency FB" pitchFamily="34" charset="0"/>
              </a:rPr>
            </a:br>
            <a:r>
              <a:rPr lang="tr-TR" sz="3200" dirty="0" err="1">
                <a:solidFill>
                  <a:srgbClr val="0000FF"/>
                </a:solidFill>
                <a:latin typeface="Agency FB" pitchFamily="34" charset="0"/>
              </a:rPr>
              <a:t>Gulf</a:t>
            </a:r>
            <a:r>
              <a:rPr lang="tr-TR" sz="3200" dirty="0">
                <a:solidFill>
                  <a:srgbClr val="0000FF"/>
                </a:solidFill>
                <a:latin typeface="Agency FB" pitchFamily="34" charset="0"/>
              </a:rPr>
              <a:t>-US Financial </a:t>
            </a:r>
            <a:r>
              <a:rPr lang="tr-TR" sz="3200" dirty="0" err="1">
                <a:solidFill>
                  <a:srgbClr val="0000FF"/>
                </a:solidFill>
                <a:latin typeface="Agency FB" pitchFamily="34" charset="0"/>
              </a:rPr>
              <a:t>Sevices</a:t>
            </a:r>
            <a:r>
              <a:rPr lang="tr-TR" sz="3200" dirty="0">
                <a:solidFill>
                  <a:srgbClr val="0000FF"/>
                </a:solidFill>
                <a:latin typeface="Agency FB" pitchFamily="34" charset="0"/>
              </a:rPr>
              <a:t> </a:t>
            </a:r>
            <a:br>
              <a:rPr lang="tr-TR" sz="3200" dirty="0">
                <a:solidFill>
                  <a:srgbClr val="0000FF"/>
                </a:solidFill>
                <a:latin typeface="Agency FB" pitchFamily="34" charset="0"/>
              </a:rPr>
            </a:br>
            <a:r>
              <a:rPr lang="tr-TR" sz="3200" dirty="0">
                <a:solidFill>
                  <a:srgbClr val="0000FF"/>
                </a:solidFill>
                <a:latin typeface="Agency FB" pitchFamily="34" charset="0"/>
              </a:rPr>
              <a:t> </a:t>
            </a:r>
            <a:r>
              <a:rPr lang="tr-TR" sz="2000" dirty="0">
                <a:solidFill>
                  <a:srgbClr val="0000FF"/>
                </a:solidFill>
                <a:latin typeface="Agency FB" pitchFamily="34" charset="0"/>
              </a:rPr>
              <a:t>www.GulfUSCapital.com </a:t>
            </a:r>
            <a:br>
              <a:rPr lang="tr-TR" sz="1400" b="1" dirty="0">
                <a:latin typeface="Arial" pitchFamily="34" charset="0"/>
                <a:cs typeface="Arial" pitchFamily="34" charset="0"/>
              </a:rPr>
            </a:br>
            <a:br>
              <a:rPr lang="tr-TR" sz="3200" b="1" dirty="0">
                <a:solidFill>
                  <a:srgbClr val="0000FF"/>
                </a:solidFill>
                <a:latin typeface="Agency FB" pitchFamily="34" charset="0"/>
              </a:rPr>
            </a:br>
            <a:endParaRPr lang="tr-TR" sz="3200" dirty="0">
              <a:solidFill>
                <a:srgbClr val="00B050"/>
              </a:solidFill>
            </a:endParaRPr>
          </a:p>
        </p:txBody>
      </p:sp>
      <p:sp>
        <p:nvSpPr>
          <p:cNvPr id="2055" name="Text Box 7"/>
          <p:cNvSpPr txBox="1">
            <a:spLocks noChangeArrowheads="1"/>
          </p:cNvSpPr>
          <p:nvPr/>
        </p:nvSpPr>
        <p:spPr bwMode="auto">
          <a:xfrm>
            <a:off x="0" y="3212976"/>
            <a:ext cx="9144000" cy="584200"/>
          </a:xfrm>
          <a:prstGeom prst="rect">
            <a:avLst/>
          </a:prstGeom>
          <a:noFill/>
          <a:ln w="9525">
            <a:noFill/>
            <a:miter lim="800000"/>
            <a:headEnd/>
            <a:tailEnd/>
          </a:ln>
          <a:effectLst/>
        </p:spPr>
        <p:txBody>
          <a:bodyPr>
            <a:spAutoFit/>
          </a:bodyPr>
          <a:lstStyle/>
          <a:p>
            <a:pPr algn="ctr">
              <a:defRPr/>
            </a:pPr>
            <a:r>
              <a:rPr lang="tr-TR" sz="3200" b="1" dirty="0"/>
              <a:t>         </a:t>
            </a:r>
            <a:endParaRPr lang="tr-TR" sz="3200" b="1" dirty="0">
              <a:solidFill>
                <a:srgbClr val="0070C0"/>
              </a:solidFill>
              <a:effectLst>
                <a:outerShdw blurRad="38100" dist="38100" dir="2700000" algn="tl">
                  <a:srgbClr val="C0C0C0"/>
                </a:outerShdw>
              </a:effectLst>
              <a:latin typeface="Comic Sans MS" pitchFamily="66" charset="0"/>
            </a:endParaRPr>
          </a:p>
        </p:txBody>
      </p:sp>
      <p:sp>
        <p:nvSpPr>
          <p:cNvPr id="307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078" name="Rectangle 13"/>
          <p:cNvSpPr>
            <a:spLocks noChangeArrowheads="1"/>
          </p:cNvSpPr>
          <p:nvPr/>
        </p:nvSpPr>
        <p:spPr bwMode="auto">
          <a:xfrm>
            <a:off x="0" y="647700"/>
            <a:ext cx="184150" cy="92075"/>
          </a:xfrm>
          <a:prstGeom prst="rect">
            <a:avLst/>
          </a:prstGeom>
          <a:noFill/>
          <a:ln w="9525">
            <a:noFill/>
            <a:miter lim="800000"/>
            <a:headEnd/>
            <a:tailEnd/>
          </a:ln>
        </p:spPr>
        <p:txBody>
          <a:bodyPr wrap="none" anchor="ctr">
            <a:spAutoFit/>
          </a:bodyPr>
          <a:lstStyle/>
          <a:p>
            <a:pPr eaLnBrk="0" hangingPunct="0"/>
            <a:r>
              <a:rPr lang="tr-TR">
                <a:solidFill>
                  <a:srgbClr val="000000"/>
                </a:solidFill>
                <a:cs typeface="Times New Roman" pitchFamily="18" charset="0"/>
              </a:rPr>
              <a:t>         </a:t>
            </a:r>
            <a:endParaRPr lang="tr-TR"/>
          </a:p>
        </p:txBody>
      </p:sp>
      <p:sp>
        <p:nvSpPr>
          <p:cNvPr id="3079" name="Rectangle 14"/>
          <p:cNvSpPr>
            <a:spLocks noChangeArrowheads="1"/>
          </p:cNvSpPr>
          <p:nvPr/>
        </p:nvSpPr>
        <p:spPr bwMode="auto">
          <a:xfrm>
            <a:off x="0" y="1216025"/>
            <a:ext cx="9144000" cy="0"/>
          </a:xfrm>
          <a:prstGeom prst="rect">
            <a:avLst/>
          </a:prstGeom>
          <a:noFill/>
          <a:ln w="9525">
            <a:noFill/>
            <a:miter lim="800000"/>
            <a:headEnd/>
            <a:tailEnd/>
          </a:ln>
        </p:spPr>
        <p:txBody>
          <a:bodyPr wrap="none" anchor="ctr">
            <a:spAutoFit/>
          </a:bodyPr>
          <a:lstStyle/>
          <a:p>
            <a:endParaRPr lang="tr-TR"/>
          </a:p>
        </p:txBody>
      </p:sp>
      <p:sp>
        <p:nvSpPr>
          <p:cNvPr id="3080" name="Rectangle 15"/>
          <p:cNvSpPr>
            <a:spLocks noChangeArrowheads="1"/>
          </p:cNvSpPr>
          <p:nvPr/>
        </p:nvSpPr>
        <p:spPr bwMode="auto">
          <a:xfrm>
            <a:off x="0" y="1692275"/>
            <a:ext cx="9144000" cy="0"/>
          </a:xfrm>
          <a:prstGeom prst="rect">
            <a:avLst/>
          </a:prstGeom>
          <a:noFill/>
          <a:ln w="9525">
            <a:noFill/>
            <a:miter lim="800000"/>
            <a:headEnd/>
            <a:tailEnd/>
          </a:ln>
        </p:spPr>
        <p:txBody>
          <a:bodyPr wrap="none" anchor="ctr">
            <a:spAutoFit/>
          </a:bodyPr>
          <a:lstStyle/>
          <a:p>
            <a:endParaRPr lang="tr-TR"/>
          </a:p>
        </p:txBody>
      </p:sp>
      <p:sp>
        <p:nvSpPr>
          <p:cNvPr id="3081" name="Rectangle 16"/>
          <p:cNvSpPr>
            <a:spLocks noChangeArrowheads="1"/>
          </p:cNvSpPr>
          <p:nvPr/>
        </p:nvSpPr>
        <p:spPr bwMode="auto">
          <a:xfrm>
            <a:off x="0" y="2168525"/>
            <a:ext cx="184150" cy="92075"/>
          </a:xfrm>
          <a:prstGeom prst="rect">
            <a:avLst/>
          </a:prstGeom>
          <a:noFill/>
          <a:ln w="9525">
            <a:noFill/>
            <a:miter lim="800000"/>
            <a:headEnd/>
            <a:tailEnd/>
          </a:ln>
        </p:spPr>
        <p:txBody>
          <a:bodyPr wrap="none" anchor="ctr">
            <a:spAutoFit/>
          </a:bodyPr>
          <a:lstStyle/>
          <a:p>
            <a:pPr eaLnBrk="0" hangingPunct="0"/>
            <a:r>
              <a:rPr lang="en-US">
                <a:solidFill>
                  <a:srgbClr val="000000"/>
                </a:solidFill>
                <a:cs typeface="Times New Roman" pitchFamily="18" charset="0"/>
              </a:rPr>
              <a:t> </a:t>
            </a:r>
            <a:endParaRPr lang="en-US"/>
          </a:p>
        </p:txBody>
      </p:sp>
      <p:sp>
        <p:nvSpPr>
          <p:cNvPr id="3082" name="Rectangle 17"/>
          <p:cNvSpPr>
            <a:spLocks noChangeArrowheads="1"/>
          </p:cNvSpPr>
          <p:nvPr/>
        </p:nvSpPr>
        <p:spPr bwMode="auto">
          <a:xfrm>
            <a:off x="0" y="2736850"/>
            <a:ext cx="184150" cy="92075"/>
          </a:xfrm>
          <a:prstGeom prst="rect">
            <a:avLst/>
          </a:prstGeom>
          <a:noFill/>
          <a:ln w="9525">
            <a:noFill/>
            <a:miter lim="800000"/>
            <a:headEnd/>
            <a:tailEnd/>
          </a:ln>
        </p:spPr>
        <p:txBody>
          <a:bodyPr wrap="none" anchor="ctr">
            <a:spAutoFit/>
          </a:bodyPr>
          <a:lstStyle/>
          <a:p>
            <a:pPr eaLnBrk="0" hangingPunct="0"/>
            <a:r>
              <a:rPr lang="en-US">
                <a:solidFill>
                  <a:srgbClr val="000000"/>
                </a:solidFill>
                <a:cs typeface="Times New Roman" pitchFamily="18" charset="0"/>
              </a:rPr>
              <a:t> </a:t>
            </a:r>
            <a:r>
              <a:rPr lang="tr-TR">
                <a:solidFill>
                  <a:srgbClr val="000000"/>
                </a:solidFill>
                <a:cs typeface="Times New Roman" pitchFamily="18" charset="0"/>
              </a:rPr>
              <a:t>  </a:t>
            </a:r>
            <a:endParaRPr lang="tr-TR"/>
          </a:p>
        </p:txBody>
      </p:sp>
      <p:sp>
        <p:nvSpPr>
          <p:cNvPr id="3083" name="Rectangle 18"/>
          <p:cNvSpPr>
            <a:spLocks noChangeArrowheads="1"/>
          </p:cNvSpPr>
          <p:nvPr/>
        </p:nvSpPr>
        <p:spPr bwMode="auto">
          <a:xfrm>
            <a:off x="0" y="3305175"/>
            <a:ext cx="222250" cy="260350"/>
          </a:xfrm>
          <a:prstGeom prst="rect">
            <a:avLst/>
          </a:prstGeom>
          <a:noFill/>
          <a:ln w="9525">
            <a:noFill/>
            <a:miter lim="800000"/>
            <a:headEnd/>
            <a:tailEnd/>
          </a:ln>
        </p:spPr>
        <p:txBody>
          <a:bodyPr wrap="none" anchor="ctr">
            <a:spAutoFit/>
          </a:bodyPr>
          <a:lstStyle/>
          <a:p>
            <a:pPr eaLnBrk="0" hangingPunct="0"/>
            <a:r>
              <a:rPr lang="tr-TR" sz="1100"/>
              <a:t> </a:t>
            </a:r>
            <a:endParaRPr lang="tr-TR"/>
          </a:p>
        </p:txBody>
      </p:sp>
      <p:pic>
        <p:nvPicPr>
          <p:cNvPr id="3085" name="Picture 21"/>
          <p:cNvPicPr>
            <a:picLocks noChangeAspect="1" noChangeArrowheads="1"/>
          </p:cNvPicPr>
          <p:nvPr/>
        </p:nvPicPr>
        <p:blipFill>
          <a:blip r:embed="rId2" cstate="print"/>
          <a:srcRect/>
          <a:stretch>
            <a:fillRect/>
          </a:stretch>
        </p:blipFill>
        <p:spPr bwMode="auto">
          <a:xfrm>
            <a:off x="7740352" y="476672"/>
            <a:ext cx="1074976" cy="792088"/>
          </a:xfrm>
          <a:prstGeom prst="rect">
            <a:avLst/>
          </a:prstGeom>
          <a:noFill/>
          <a:ln w="9525">
            <a:noFill/>
            <a:miter lim="800000"/>
            <a:headEnd/>
            <a:tailEnd/>
          </a:ln>
        </p:spPr>
      </p:pic>
      <p:pic>
        <p:nvPicPr>
          <p:cNvPr id="3086" name="Picture 23"/>
          <p:cNvPicPr>
            <a:picLocks noChangeAspect="1" noChangeArrowheads="1"/>
          </p:cNvPicPr>
          <p:nvPr/>
        </p:nvPicPr>
        <p:blipFill>
          <a:blip r:embed="rId3" cstate="print"/>
          <a:srcRect/>
          <a:stretch>
            <a:fillRect/>
          </a:stretch>
        </p:blipFill>
        <p:spPr bwMode="auto">
          <a:xfrm>
            <a:off x="7740352" y="1268760"/>
            <a:ext cx="1403648" cy="1172072"/>
          </a:xfrm>
          <a:prstGeom prst="rect">
            <a:avLst/>
          </a:prstGeom>
          <a:noFill/>
          <a:ln w="9525">
            <a:noFill/>
            <a:miter lim="800000"/>
            <a:headEnd/>
            <a:tailEnd/>
          </a:ln>
        </p:spPr>
      </p:pic>
      <p:pic>
        <p:nvPicPr>
          <p:cNvPr id="21" name="Picture 29"/>
          <p:cNvPicPr>
            <a:picLocks noChangeAspect="1" noChangeArrowheads="1"/>
          </p:cNvPicPr>
          <p:nvPr/>
        </p:nvPicPr>
        <p:blipFill>
          <a:blip r:embed="rId4" cstate="print"/>
          <a:srcRect/>
          <a:stretch>
            <a:fillRect/>
          </a:stretch>
        </p:blipFill>
        <p:spPr bwMode="auto">
          <a:xfrm>
            <a:off x="0" y="3645024"/>
            <a:ext cx="1761160" cy="1160528"/>
          </a:xfrm>
          <a:prstGeom prst="rect">
            <a:avLst/>
          </a:prstGeom>
          <a:noFill/>
          <a:ln w="9525">
            <a:noFill/>
            <a:miter lim="800000"/>
            <a:headEnd/>
            <a:tailEnd/>
          </a:ln>
        </p:spPr>
      </p:pic>
      <p:pic>
        <p:nvPicPr>
          <p:cNvPr id="22" name="Picture 30"/>
          <p:cNvPicPr>
            <a:picLocks noChangeAspect="1" noChangeArrowheads="1"/>
          </p:cNvPicPr>
          <p:nvPr/>
        </p:nvPicPr>
        <p:blipFill>
          <a:blip r:embed="rId5" cstate="print"/>
          <a:srcRect/>
          <a:stretch>
            <a:fillRect/>
          </a:stretch>
        </p:blipFill>
        <p:spPr bwMode="auto">
          <a:xfrm>
            <a:off x="0" y="574194"/>
            <a:ext cx="1403648" cy="1304178"/>
          </a:xfrm>
          <a:prstGeom prst="rect">
            <a:avLst/>
          </a:prstGeom>
          <a:noFill/>
          <a:ln w="9525">
            <a:noFill/>
            <a:miter lim="800000"/>
            <a:headEnd/>
            <a:tailEnd/>
          </a:ln>
        </p:spPr>
      </p:pic>
      <p:pic>
        <p:nvPicPr>
          <p:cNvPr id="23" name="Picture 31"/>
          <p:cNvPicPr>
            <a:picLocks noChangeAspect="1" noChangeArrowheads="1"/>
          </p:cNvPicPr>
          <p:nvPr/>
        </p:nvPicPr>
        <p:blipFill>
          <a:blip r:embed="rId6" cstate="print"/>
          <a:srcRect/>
          <a:stretch>
            <a:fillRect/>
          </a:stretch>
        </p:blipFill>
        <p:spPr bwMode="auto">
          <a:xfrm>
            <a:off x="0" y="1988840"/>
            <a:ext cx="1763688" cy="1441202"/>
          </a:xfrm>
          <a:prstGeom prst="rect">
            <a:avLst/>
          </a:prstGeom>
          <a:noFill/>
          <a:ln w="9525">
            <a:noFill/>
            <a:miter lim="800000"/>
            <a:headEnd/>
            <a:tailEnd/>
          </a:ln>
        </p:spPr>
      </p:pic>
      <p:pic>
        <p:nvPicPr>
          <p:cNvPr id="24" name="Picture 30" descr="Crystal Greenbay Resort"/>
          <p:cNvPicPr>
            <a:picLocks noChangeAspect="1" noChangeArrowheads="1"/>
          </p:cNvPicPr>
          <p:nvPr/>
        </p:nvPicPr>
        <p:blipFill>
          <a:blip r:embed="rId7" cstate="print"/>
          <a:srcRect/>
          <a:stretch>
            <a:fillRect/>
          </a:stretch>
        </p:blipFill>
        <p:spPr bwMode="auto">
          <a:xfrm>
            <a:off x="6732240" y="4629884"/>
            <a:ext cx="2411760" cy="1596018"/>
          </a:xfrm>
          <a:prstGeom prst="rect">
            <a:avLst/>
          </a:prstGeom>
          <a:noFill/>
          <a:ln w="9525">
            <a:noFill/>
            <a:miter lim="800000"/>
            <a:headEnd/>
            <a:tailEnd/>
          </a:ln>
        </p:spPr>
      </p:pic>
      <p:pic>
        <p:nvPicPr>
          <p:cNvPr id="25" name="Picture 69"/>
          <p:cNvPicPr>
            <a:picLocks noChangeAspect="1" noChangeArrowheads="1"/>
          </p:cNvPicPr>
          <p:nvPr/>
        </p:nvPicPr>
        <p:blipFill>
          <a:blip r:embed="rId8" cstate="print"/>
          <a:srcRect/>
          <a:stretch>
            <a:fillRect/>
          </a:stretch>
        </p:blipFill>
        <p:spPr bwMode="auto">
          <a:xfrm>
            <a:off x="1" y="4941168"/>
            <a:ext cx="2411760" cy="1735459"/>
          </a:xfrm>
          <a:prstGeom prst="rect">
            <a:avLst/>
          </a:prstGeom>
          <a:noFill/>
          <a:ln w="9525">
            <a:noFill/>
            <a:miter lim="800000"/>
            <a:headEnd/>
            <a:tailEnd/>
          </a:ln>
        </p:spPr>
      </p:pic>
      <p:sp>
        <p:nvSpPr>
          <p:cNvPr id="16388" name="AutoShape 4"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6" name="AutoShape 12"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8" name="AutoShape 14"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400" name="AutoShape 16"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402" name="AutoShape 18"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404" name="AutoShape 20" descr="data:image/jpeg;base64,/9j/4AAQSkZJRgABAQAAAQABAAD/2wCEAAkGBhQSERQTExQWFRUWFhgYGBcYFxsYHBcaHRcXGBcYGBcbGyYfHBokHRgVHy8gIycpLSwsFR8xNTAqNSYrLCkBCQoKDgwOGg8PGiwkHx8pKSwsKSkpKSwpKSkpLCkpKSwsKSkpLCkpKSwpLCkpKSksLCwpKSwsKSwsLCksLCwsLP/AABEIAL0BCwMBIgACEQEDEQH/xAAbAAACAwEBAQAAAAAAAAAAAAAEBQIDBgEAB//EAEMQAAECAwUFBQUFBwQBBQAAAAECEQADIQQSMUFRBSJhcYETMpGhwQZCsdHwI1JicuEUM4KSosLxFUNTstIWNFRjo//EABgBAAMBAQAAAAAAAAAAAAAAAAABAgME/8QAIhEAAgICAgMBAQEBAAAAAAAAAAECERIhMUEDUWEiE5Ey/9oADAMBAAIRAxEAPwD5oi1KTnT6yhvJmggEGFkuy33xwxA9YIs8hhiXdmFeMRJWYch3aRWal2qaACOybKeCRxxi1KkhgnqTnAqBRLJyimWmWRW8ZjjUpSkpd8GSMoYmayQnI8A784Ctx+0GDAkcqARdaF5O/pFybaLSKFqKSSk9NYskzQvgR4j5jn5RUovFK5Rd00PD6xhRYSQaEkHjyorocIkEharhACzglwknPdcsTFdln3nfHMMK8K4RaUAgXUqZnuEOpJFSUkYjPXwiyUUWiyjAAKyYM48DAJSgFjflnMKSaw3RPBG/UH3u8OozixVjBbk4YunoC4PJucHGyWDWaaw3Tu8/nBM2Uk1Sa4tUPy0PCK07MQVpCgAFkJvI3SknAkCh8I5O2ctJuhVWzSKqSVjHF6qD8tIFT0wWyAVFgY4i8K06QJMXOS14Xn0rloY5LmKNcODf5hktFkyxJahuHr6mKVImIr3hqPlBsqaHwd+oHwiztkqSHCkrGoTdNcHGGOcKwoXo2lkaeUEot3H66RZMkJVikEa4/XjFCtkoV3VXfrjSE4hQUm1A5/XMRZfBhVP2bNl1YEZZfGPSpi/ukcxE4i4GwWdYrXXEeHzgWXNJDOX4V8v1j1mSpAAPdqe6R+kPaLUl2EzFqLbxpFC1LBdy+oJB8RE0zQrukHlX4R0w1JoPyy2Rt+an3nH4g/nSLF7aK8SnqkU5GsCKrFRkCKz+ixG0q2zE1TNporeHjjFyPaPKZLCvykK/pMZ5UlQwMdRainvBxmDFRnJdicDSdpZJ1KJVpVB8MIotHs4MUTOTj1HygUbas13/ANsVHMKm7vQBIgJdt3nlJMofdStSh4KeKtdhT6Lp2yJqfdvDVNYCUgg4Q2kbamjvBKhxF0+OEFD2nGcuZ0Y+cP8AD7C2YxU1FATeD6D66QwsxQkUOOgA6PCRSEksDDKyncPQeZjjZrF2ctFsKi2A0+cQkTWIMVEwRZ7IpVQIQ1yMLbKvb5NDV28RTpFveS7vjkQ9K+desB2uauVLBLd6iFYkZkaRVItnvyzQs6TVumkWtqgemFGOKmNlBFltCZpZkg+DnoIIn7Mullbh44ePzERuPJfKFSkVcf54GCrNaAopvUUk7peoyqfWPLshHEaivnAi08a/XlwhqRLQ5m2YmoACmqMlUz0LZ4ViiStn0wUg4gjPUEaivOObO2gCyJlMGJOmD6jjlBk+SkkbwRMAN1yBeYPdNd5hhm2GEaJ2QVKs6lD7PeYg1oaHj8YZ7Ql3gJofEPV2JYkCnAnrCmXNIJu7qkmqePDgfOC5ltE4AYFmIyd+8Els6cId7sEqI2mQASMseh/WnWBFyNHLnhTzEHWZBUACHKThg4zArp5tHLTJCXqQGBBfI4UPh0MKXIAU6wqRiCnmCPM084quqFcudIaWedMSKLuimVTxIx6lohNs5XvEFRJAcJCXPOASsXheojhulQVW8KAu/wAYdj2emKqUt+Zwf+se/wDSsz8JPBUAxVKnkd2nJ0+LYxLtiSLwBbGgF7gSllHm7wafZuZkH6j5iBbRsWanFJbkYdio8bZkh0AZXz5O1OEGStoqTknhinzwhQbOsDD1isLKdR5Q1IWKGlqtSlH9xLWOJc9C0CzZqA16VNl/lJI8KjygdNoIwPHB/PGLE7QI/Q/OG5WLA4Jss/7rfmTXqwTBKLCVB0qQrk4+cUG1pPebqkekRKJdWuscbpKfWEq9Biy87OWMn5KHqBEJlkX9xXgD8CYhLmlIZK1AePmYs/1tqLbmHL8SACBlFpRfIWwGbZNUqHNKh6QMuW3vDrT4w/l7XlqwJ6MfKhggTkKGCuqSPiGgaj0xZNGblqmZAnkX+ETvq+6fA/KHapUpX3ebA+BTEQpqJtE4DIAqIHItEuAKjCSpKiQdIdS2Abk3hFqLOgA7xX+IbqeQzVHJlpCRp8THNdm6R6TswqDqupD+8R4lLvBoTKR/uF8DdevHHCE02bMWd0epiMmzrUq6b144JAJJ8IdFLQXte0BaRdNA7ghusJpFqCFA+LFqQ6V7MqH7xSJT5LVvfyJdUI7RY0oLFT8ksDxDmNYqkQ3Y4kstyh27xzZizkeGkEfta2AWSpIyc4csoB2FbUIvJdYvUoE4ODiTi4h3IkS131b4uJByc76RSvEvWCr5RPBZZrXKukJBqGqX9W+ED9lLWSEr3k4gpPHBnBHwprHF2eWoi6V3iQA6QCz/AHkqfPSIrsBFUqCgNC5HH7w8If8ANdDzJosgVQsG41HyhjKWkgIWkH7pUxfQH0OULEzVCihe1eoHXLnBBagwcZlwxwINaeMTg1tBaDbTZ7zM4WKBX9quEUSZlXqlaTvDTjx6YiCrLOK0saqH9QGf5viIjOs99QYgTGdBwvJHuqPODfKAMM9980chxxJoRwMEpQicQkqAIVQmgCiHDv7isXyNYF2GpM2+gDfSCopOLCigOIdwNL0WW2zMrcIVoQaKBxSdOGh5wxBkrZP7oqLEEhaT/wAl43n44ekN5+zpm4oNQlscd0i8TTEebZxnJihNZSisG7cvAsWBBDjJaSG4gEYs7OybRXvIWd7QGiwO6tPDXRoHSKQJt6zlE5RrdXvprriOhvDoIETtCYPfJ4He+LxobXIE6XdvClQr7qs3/CoMCeAORjLzpSkKKVBlAsQcjG8JKS2Yzji9B8rbigd5IPik+TwQjbCCalSfPzFYSEx1KSSwDnQQOKYlNmgRIQuoUFdAo+dYrXs1JZ2FeUJVIu95QSRk7kdEuRB1jtc4pJQla0t31shA/jV6mIcDRSvknaNgSjQYnUeVRAFp9lwMHH11gyZOmE3Zk5EsvVKAVGnuklkj+aA7bbZSF3ZgmKoDeXMAxdmSnHA+9EONFXYtnbIu/wC4kcyD+vlEZOyCoUvKBLC5LUa8y3OJzfalKG7JCUnMJlgH+curzgadtqfMJ1ON8ktokBRwzwh2gC5mxikGqEFvfmpBB4pQ6o9MtdnQHMxJ/IhSi+NO0IccYXCyLmd+YBwAgobHkqxMwqoMQ1OghqVBRUr2jlDuy5pr7ykoHglJPnEP9ZUo7kmWPzlS/C8fSLVbISO43UXT0UHEDKlsWqDx9DA5PoDqto2gGi0I/IhKfMB44LXP/wDkLHAKUB4PFa5RjjK0iHNiIpmOhLYhJDYMrjzo0CWk7z+6cDpw58ItvAF0rY8j54hosvg94JPJQT5Foyuyk6C9lTpYSz7z/XyhpZAUKvIUQfQ4wkRsS+fs1DleSnyLQQmxWuXglRHJx4gGFi+i7QfM2ZLJJqCcwceh/SArZ7OlYoQdMiPH5xwbSnJoqV6RcjbZ/wCNfSKzmicV0Zm1bJmyzVCm+8ASPEUiyxbRLpdqPWNPL9oZbsbyS2YHzjq7bZJn7wIUdbtfEB4peRhgB7M2imXNRMUHCVAkUqOv1SPIVEpuypBH2a1IfIlx4KrFUyyLSKEK5fIxqpxM3FoZyjclpWtImJmKUC/eFwIDheIO95Ry22AAgpIUhVRRy2fJULE2td26q9dBJAbBwLxboPCDLRtoy0S0CWooqb1SQaOKUxBNeEKTCN9krNZiS7hKmcA3iFUelOQZxUitYmq1TUGibyQSezLgVBNFB/M5QfY9r2WaALykLMpCLpG6VIQAlTGgq9SQ4fSA126W7hQBGTsFN3nJObeLaxCmy2jiLcJiu0AmSpqQ4qlaVHS8kJIo+OOENbHt2TdMpaVISaualK27zkuUnAgk4vlCxFrkhKTeQSa5FiSd1X4uHGOWtLkKk1B7yBQDiHox+MEqktkqxhNnAbwNSxINL4yUH94a5wVKmpWBeLj3V43ScjwP1UQjmWeqQlLXi28AMirFJ+ngO12lMtSftWOiSFgcFY6axdIFZstn0WEqUETAagsyhiCnNQPoYK27Lk3BfWErA3DiW+6UipGjd19C0Y2x7WWXUmaDdFKHcGbG84/zHpFtZd49nM1Cls+mLE8iYcVTscmnpjSQm+WlS1TCMVKokc8h/ERF02ahCWmTCVB3RJYggswKiAkcWv4wstFrnTlBKpypaKhksmWBizS8qDIwrnTJcmaUq7RRSe+lIKDnQkgnwirZNXpD9e1koP2UpKCDiQFkH8JUKHiBAdotEyaoFV9RqQVOqrccMcI5ItkpYExCkCrXUoSFDmnjU4xZ+2NS8vokQnP4LH2cTY1nL4CPSdki+TNqmjJAJJZ3rg1fKI/tZ/8AuPUD1iE28Q6ZauqhhyBhObaGorkvmbPQAyU3XfJm9YEXZauCfhyeJzZMxm7IoPEk0iLKruJHNSvlGZeixMoYt5mOzZwGFPSBlbKnLVeSWyZP6iC/9InnBCed1/N4YrBxtDh84HnntHwGZqMshx84Zo2JaAPd5lKPiTA69krYBU0FqABlHVqJJz84GgAZooWO98NY4qaAcjxcRNWzLgp2j/kU3mkRSEo0mfXWJlT5ARhCo6lCoYypZ1yyKc+hjosp+ifQRg4tDxYGiUeBixMsjANyEEos3H/sfiY6bMPpIPrCx+iwZWifMHvKH8RHrE/2lWax4xYmSkZ+QH9sXIujM+foIdXqxqDBhYTMBXcKwMVJSS3NQFIulSTKPcWhTV+zU/8A1giVMCElKFLCSapBUATxTeEXCYlVVlSlHNVR1ckxVUuWGINMmqUzh2rgBhwpEzaFEF2r+QfAvBUmzpbEPoAG8YlLCa6Dp4aw/wDR4iyfMISMgNPnX4wSmeVIUPxBQPS6oYVB3TDWTIlrcFKiNHPhBcvZYZ0pbgr11gUkGJm7y2AcpHX40j0yyhXeWnoEj+6NbJsBoQlKjpulxCravshKmTAE/ZqJY3BwruinwhqdDxZnZmzpf/Kx5iK7LsYzVlMqYFEByXYJH3lKZkjifjDc+waELJXMUJYbepX8KRmonKGFkkJUE2eTLUlL91NSs/emH3i1cWDUwMbIiqAbNZEyiAhSp0zC+pykUZpcs4/mIeuEQ2hsuzWd+3357XhZ0FTl8O1WkHs9WxIBwxhhbLcZX2VjUhSz37SCFJQ9CiVlfB7y6s4bvOE3+mKMwOd4eN9N41JepvYnGKckAnRb0E74cO4SmiR0z6w1tO0pcq4LjkoScE4EOGpA52OoH93eqX3x0+uEGKtaiyVSkPdYG65ISN1jm2vzga1aYkwdO3waCX5/pDSzKUUggs7YXmZ9XgSTtEt2S5SVA7wahDZg5jhlXWCJW1Qkp3Sz18CzZHKM99FquzpSut4OX+4CDxBxiKUDG6l+TfAwyk7alAVUQTqiniCY8gy5lTayk6FKx4E0hZSCoi243uqq/vH1eOptSkHvTU8AR+kMJit9KZU+XNKQSLy2HeAZQvM+OEV2tE2YN9lEF9xaVDTB6+MPNhSKJSpkwd9agC1Q/Tv+kVLQpKmJAOLFC3/6mC9iS1IVvJUEmhphxguZPT2qyEzVi4kbqa95RL3iNQ3I6Qv6PtCxFR2jMqCkYYhTA9FMawJMnzUgGWgBVO7NT8b4jQSrRJJIvBB0WCkt5xdP2SAKMDqRiMj1gzXaHiIpHtDbGZcgTEnEEhX9Sav1i202m/hLnIPIkdCz+LxXNsYBW5FFNlkA9DzgSfaUMRu4ZEBuL5wso+huyubIX9+YOaJnyaKF2cuftSOFwxCZtAJqJvRz6RBW11DFSv5jFrD0QNlWiSwAlrHThyjwmyGYpmjU7vyhEJsxgyvOOi1zBm/hHL+SlM0KZVlPvrHh8IOs+yZChurJ5EP4Rk07RW1R5RJO0E/cA5U9Idr2PI2sj2clY1JIz/xEVbBlpPdJOYBcjR3IjNWXbV2iVzEcj/mGEv2gmGnag/mFeinpDyXsExouxpT/ALRbiK+UV30pdVxAD5jLrFI22shlJcapLvzdosRa5c0XFEoOT7rnR84djKFbTYulKAnS6PoQ5sOylTE3ihILd5qB8+HjA8nYod5j3XBwBBwxIq0T9tbLOmypSZAK5KQb6Eg3ir7xT76WwZ2zEVGnoTtIJFps8rdVaJNMgU18CqPK9orEmnaJL6IWf7I+dkEEpLgjFJoRzTiI7Gv80Z5s36/bCyhJCVLwwSgp+JES2XtqSpKlpdIQ15RRVyQEgEkuotQAmMPYbGqbMTLQ15RYPgMyTwABPSH1snJSEypXcQ93VasFTVDU4J0Bh4Iaky+2W1domBKRV7qUCt1y38xcOegxg1KLhmWWUAopSoWhWazdP2MvNg6CTS9luxfsKwJQhQUWnTEUahQhTovA5FTLAOYCvvQus0syZhSCypZcPRg+B4B2PBcJySeKGk+WSlWUNu0FCngC7c8CDA+0NnAovAVSGOpTgTzSfjDGzWq+ubLZi/aIByfvgda9YusW0JBtCJc4lBWLoU26FGiCqjEHukcREqpIYisZJuXEo3DvpNHcsFAfiLv+IcYNm2ULDORV0FhumlPEGB9q2NdmnmmBIZ8cloJ0oPAHKCEqBYjuqro3Pi9Dxgi+hURsJ7S9JmAX0upJbxywz68IJTYhM3bqUzRkQyZozH4V8cx5UWqSXExP7xHmHI9PHnBMu1JnpCwN4d5L14KS2CgcOo0MLadMRFGzJCyU3FprdJDpuKcC6q9Tq/o6/wBoNnypUwykEqUkC8TgD+HWG1rmzFEOkBSkgonEi5aAPdIxSsankaVgLaqE2opCViXa2qhVBNAoxLMmZ5KDQ8mnsePozZQbzAsGGEduq184EnT5iFqC0lKwWUlQYgjIiInaStBFKaIpjE2qa37xf8x+cVybZNde+rEZ8BAX+pnSIy7c3jDzQthxmzCe8ok6n1gpWz7SpQSoqwpvvyzpCv8Abo12x1mfZ0K94G6aiofXmPOFJrouP0ztr9m5wJcDnecdaRQj2YWcVJ6OfSPpFis6rn2gDgnEgvQAcMtYzNsSoFQYneIrnXClDzjJya4LqjPK9l2xUD0PrEf/AE7xP8saFNlb3LuhcgYcTzisuPdMPJiMvpyz5CO3YrRtLJQBDCuGWkES1JVgWOhp5H0jFwv/AJYqIJEeuxeqWQzh+Xyx8HiF1zSMpJoRAyAYh+z6Rf2bY/p4x2JsRQkLT3S3KCZW1Viig/OnmI7c0+MebhFKbQrGFi2yB3VKl8iW8BTxEO7Pt+Zd92Ynhun5eN2MmZIOAaOBCk1SW4gtFryJ8lKbN1It8ucBLmpQp8EzABl7pLg/wwLtf2RkplmaypAAdwsTEnoSDU6HpGak7XLXZiXGf6g0MXSdpKnzpchEw9kVOoF2AAJWqtQyQrNnaNobf5ZTafIVYLP2EoKf7ScHvD3JI0fBSyw6QXs+1OVTJp+zlgqXQYBt1L51SgcVpgK322+pS8AqqRohLiWnqxPgY0ezvZ6VNsakTlqQZigQpOO4TiCGIK61/wCNOgjfKuSKAfZX2hNonzkrAClntEAYBmFwFsAGA4Qz29Ibs54BLm6ofiqK895PQRlZ3s3Nsc5E6WoTkpU7ywbwFXC0VIDOHBIrjH0IyhOlKSO7NQ41BYYDndPBjGb3stPoxtsSqUUTgbxSQ5ZryTVNOKXHNMHWywSlqQpYvILKoWcFrwccGPSFNv2xdQEKQo37wcYCtR0WHHBUH7Fn35SpR78suAcccOhcdRD4p+yOy7amz7pMomlChTUYgXF8jgeZhPYZ5CjKUGcsHyXo/wB1WHNo1dnT+0WdUsVmSAVI1XLPfR/CagcYyu1bPeHaDIAKyce6vmMD0hS9osME1SHKQSQSQknGjEVoMADyip+zmCaKIVjwJxCuGR8Y9Z7V2iQr3wwVxJ7quSgCDxHGLp1qSAbwZKixYEsSQKtkDQ6Qn+hUM12oiWoJYyphdSSAq6oYqGh1bEMYFStklJALb1SygNULOKdUqw8CQrFaTKmdkqoNB+NOAy7wqBrhpB9rkFAdJ3DVJbuHli2oy8InK0NAtotkuYAmegzG7qmZaRwOLdFJ5Qtm+z8tf7haJn4SyVjo7K6F+EXAha7iiJaifdoFaFjSvCIWvZK0grBStODhwfKFG4iqxRaNnhBZaCg6EFJ88opNjTDX/VJqU3b6wBkWWB0Lx5O0EmqkSlHUC6fACNE/hOLQnNkEbPYdk7KzoSaFSytjiBjgeIT4wvk7UloYpksrUXPiziJy9u715bkO5SQS40Colv0hpezSyiWcvXCrP1zzgGfZwreYipfGvX0iC/bGTRpa3DVZujaQFO9rUOSmSVHJz+lICww2VQSSBdAzOXjAZnI1fjdx8oVWvbs+YSe4D1by84DVa1nGb/Un5wqYjKpmUI5RZ2vXDyihKPMR1wDjjlEEjey24uATQlmVWjYuK/GD7yVY0NWOrU3VZj6aM4JmGTQVJtBTk4Y0NQ+ZgyodjkyiniOn0Y8FJ/XEeGUD2e2swBvCjpOPJOvKDhLC6gl/McwfgYlwUuBNWUqS9fMR4FsY6pJBrTiMCeWsTpnTjkfWOaSceSWqIpA5REvE1SmiHaQJkg9tnMnjgIK9mJN2VaJo7yrtnQeK2Uv+kDw4wp2jMdXIef00arZVlCbLZwVAFQmT2NHd+zLvkAI7fEtFxKpZ3w1QmoH5BueJbqY0Qt65MzdN5CAEXSd03WCmJG6b141dJfEQr2PYgZyBeSftJSSAXJ+0STTkkmDdt7OnSJiptOzUXve65+8MQTr0i/JJVTLWjSbNt6ZjqBIIxSUFKk67uuLEUORIgm1T5iUlUhRvgApvJvk0qLhUHfDEM8YqyWsLYoJStOQoU8sik6Gh4Q92N7SM0qezKoFgkBRzpkoY3TxZxEcbT0UmnyLbVKMq0LCklKVDtAk0ooATU8CAX5y4WKtfZ2hMwGhUUrywISr+1XSNV7XWQqQi0I3uzYlq7hcHChDFQ6xm9oIMySDioDTFSNPzIJA5wJ2hSpDeVbOwnpmJwBfmk98fWoiXtHYky5t6WypcxN4DgrvIOlK/4hZYrR2kgVdUuh4hqH+X4RYkhSOVCfNKulfCNb0ISLPYTc1Jb+dBx6ggdUiGLs2YLEF6EHA8iKHjA9ukXg3vJJKf7kdcRxEUbPn3kmW9WJQeGKkjiO8BwMZp06ANtKBMQUvvoNBV21fA4EGrikB2DaypZumqT3gfBxx+s4ONsUa0BoKBgzkimWdIX7Tsr/aJ68Dg/oYU9bQUH2+xBaQpBBTkWqnPDTCmWIfI3YVvJSuSogTC5Q+CqNTWEeydolJZ8aMcP8aHLyg+fZ0zASihBcpdik6pPHXA8DBeWuykq2LZptCphBlglJwYBuhECKnqq8lVMSEk+YLa+EPF21K0hNoZQwTNSQ44KZwCGZjCy27IUlzLVeRm1P5k5fCM6aeyX8F37fKeob65RMWqX97zMDqVQgj6+H+IrugZDwEbqL9isOM9GSz4/rEDPQ/fJ+uZgIoGYHhEbg0EPCQWHidIbeUp8m/xEDaJXHxPygIoGgiULD6PIVAAChyERDfrBS0UFMh8BkIHnSjiBTl8BGNkkSr16xNCmfSKk0POOlTQwCZa/eGUH2e3uXJYsTeZ3c4Ee8IVcR4CLUKoG4dIloDUSpoUbqgArTEEajUeYipcq7y00/TjAGz7UFAIWWLuFjFJ15Q2lLL3F0UMM3GqfUQ7U9SK5KZa6Rwp+jEp8q6XA5j1HCIguI5pQcWZtUxHa8SW1zGX+I1dt3AiW79nZJKD/Q5618YyG1E3SttCfKNbtlTTZ/BMkf0pMd/jeiltB/skXtMsCrzCx4iUtvjH1FEkXSmYykqehDvw4x8l9mVkTpZSbpC5pB0+yLfXGN7YtuF2mMmYKJqAhT5pNAeRrEeRpSLirRkvarYX7POvyaJxFapOaWxbhFFltImpIIF73k5HQg5cDiDDf2ikTFzd4pfEJcVxwOFIzNqlLQu+DdIyJFOBAyOEYR8mMq6Iapmt9mtsJSDZ5rrQtxLLPe+9LIBooM7cHGYFntElNnlMo3ZSSlSKFTFyCxZ8MjqIzdjUlUt0Bg5vIBZji6dFA7wOYh7sjapWP2ecyizoW1Fpq2Tagj6OtLrg1T1sz9hPY2hUsHdVupVg6SL0sscM01g7tVggKVeISEXyACQKIJahIhdtyy9msNS6btNFbyD0VT+ODpixMQmZrQ8NfOKWtEshNDgKwNH4HI/EdEwpt6LiwtNHN4fhWMR69TDITq71XBHUDeHPBQ/KdIFQStC0LSxUUkXgHQtIUxBzSsEPDasC4TQpKVpFCDTQjvo6YjgRHlWgSyQvdSWe9TGgodaDwhds6cyjLVQTC1fdmCg8apPMQTPQolIKiQkXbqt5wGF1T1LNQ4w07QA1ts1yYwzqniNOYMGWVC1Bw6VpwVh00iy0pE5BFApJcejcMugjmzLQVDQpN1enAtqz+EYSTTHE9LtiZpKJoCJmALUVgwL06HWjYRRNs0ySrdJTXDI/lOX5TBO1Uy0nfUHPi2ccs9vASwadK+6+8kcHGHA05RSlepDxBVrlz3CxcXmQM/xDLmIWW3Za5dSHScCMDyOcPZ2zkzE35RvADDurRRzxGBxccYGlW5ctJSr7SXmLtR+ZL48RGm47RLXszql9I4OcPrTsqXOF+SQ5rdd+j68DCK0yFSyQoERcZpkuJxzEe0jom6xEmNLEUpVQch8I8snL66xzIch8ImkxwABLSBn4ViILcINmJpT0ECrlV05bxjRMCN5i+RiziMKOGiCQc6fWMSSWOohgWyX5Q7sFrvoCFGoqhWaSIz8xBdhQRdZ1XcH+s4lpcjTo1dnm3wQoMtNCND/4mLtnS0PcWKKLA6KyB+cLbNa7xCh30iv4hoBrByyCL4qkgPyy6iKTzWyrF3tjshMpN5LihBBrk4hjtZX2s/iiWfDsxFXtCq/Zi5KiLgBNd1wEl8x7rHAxG1TL60KynWVCuoBW3N0AdYvx8UN10X7FnFExKi4PbIBp/wAjpJbRvKNftpJ7IlJAIqFXXqNU0404xgrGogLAYkpCwcSCKCuVFKJ5R9Bm2hFwFYZEwIILhQN4bpL5ZV8YjzK6ZfjEFr2p20tAKftEd4sUukgMTShBpWFs+ZQHMuFD4HTh0h/abKG3e8kMk4kCpCBVrprSM7tWzATAUghKul05jmNI5pKyfJCtoqstq7Jb+6aK4B6K6fB4fylXSMKG8g/dVmOSvUaRmFmHGx53aSygneRgdRik+nQxt4pWqZlFh3tNaJSlBN9IUtJo9QWvpccD6QBsKeFJXLOl7lkrwN2HM/2RTb5C54XdmyEMpA9669fB/CMyJokzkrHdIB6HdWPEA9Y3lWK9lVuxipJNGY/3B6dQ46xBZvJB4N0OB6GnURZagxpnV+Ib9IBl2kJmlJBurF5NNQb6fEHy4QDBdpoBN4ZsFtkpt0nS8PNMHSZ3aoe8kLqFAqAvLSHF181Jct+Ex2ZYJfZImpJ+1vS5l5N0hSFbpZ6hihQOhMKrPM7OYb/dO5M4B3Cm1BAI4E6xPDsfQ8tEkyhLmjelzKoWKBYbfSQagguLpGMVWmUErE0d0hlN5K9PGAJ1gCElAS7Fwm8wvYpKS9AX84Y7Om3kXZgyNHw+8HGLUPjDkskLgr21JSspmKF4UChwrg3F/CEs2y3VX5BNMUvX+Ek+R/SNLJ2UoboIUk4F2IwxGeHwhJbNm3FkKccQPT6wjDh7KkuyFk2uFEOTLmCgWKdCOsOBbErpPF1WU1FUmgAcAUw5VyjL26xnvBSTxev8QaI2baqpZumoPhGib5RNmktFgXKN9JZ/fSHSoUIvJ0Yio1iAtyVAInJ5KyP5VjD8pgbZ+0ymsouCXVKV3VUIPI1NR1glCpc1wjcmHGWtmUcDd1DtUfew1pNSZW0LtpbECaoLg1Az+XhCoSuB6AmHM9CkJKASkUPZqwfIoVlygafbwlTFKyQzkIKqtrnF20QJ5anAbT0jopFQSUgHKj14CLrz8Y55KiSTxGZg4LchHgYmktEjQEUnIdVR0F+Jiych8lK50EUEFJqw4RotoRbLF6hyiV/M+EVy11cRZLYQmAZY7QQpJqCGjW7Ms3aFSUIIoV1UnMgBk0IDqCSwIdqgF4xYmVpBc7bPZrRNS4Umig+KT3hT6oIcFsuNUPVsL0tQcMphqDVSPUcUjWLJlmlolWJYnOi4A9z8TKlq3mBAcPgXeFFrTeUbpJJ+1lKxOAJAxegccUjlE59rvyQDgC6AMiSy0Dg5vDgpOhbdKkDCZSEImAX1OSZZASKA7rl1YfKNVZtqX7JJlhgJYYKKd5LVu0UQQApMYu2KBN4uL6UqDaln873hxjW+x+2LhmJKUqTNAWyg4f3hX8xH8HCFJWqHF0zkq0hF1KTRgnnVw7wVa7MVJKTRKhXgoB0q4acXhvPlyVKCpcpKDm3k2meELdq2xImBAqvs1LCXYkAhKgHpgSf4THI1ukb3aMSsM8WbOtnZzUqOB3VciQx6FvOOKliu91b0gabLDM700+cRHTs5Ko+heze0v2e1JJ7k3dVxeh+IPUxm/a3Z3YzZiP8AimFuKFUHmUnpF9hnGbZ0q95Ir+ZND5fGGPtO0+XIn/fQqSv8yRuk80nyjs5RpyhNZ51+SGxTTF6j5h/AQvt6MFDFJcHgWfzCfEx7YtoIWUHEhm/EmnpBU6zGhMtfZFRSZgSbiXSVJSpTMCaDmYFslHioKSF8ADqxw8FOOogTaEtKkS5qVA3nRMSWCkqBIF5IJIBAABLO8R2fPuqVLUHx65K8Qx6xyzzysKCkkVKVAu7Frqq0zBppBVoZfYZ4WhKVEXkkS2Ja8C4RU5g7vhBCJxYapUKtwapbAijcDCMvJmG+mqFFMxJGIwUCOl4HUQwtNpCClyVJJCQQH3TVKuHzgjKxv2MrdtBSEXkVAL9DDCwWxNol4AqGIOR5wokEFKkGuP8AKdDzL9TC/ZtsNmnsTR2PFJwVzEZyQ79hu05KUmo1HLnV4Q2uxNWjHz+RjdyNpSLQVJQUrKQLwY54YjgYz1usfZqVLVVJqk/eT8xh0g2htJoyqSpBocMtIYWfaKZjBdSMFZiKrfIKFajWF60Zih+sY1xT2RtGmmW9QTdX9ohwyveFXrrn4wNNthBZLqGRAHqoHh0hVZtoKSd7DDgecFJWnT68YW0ApMohIwq2B4ZwRYy4Y5fCA1KIunh8CR6QYzFB+8nDw+cTJaETziwVj0wMl449IwZPBLsnzI5RSuyB3xgmXgOf6x2ZgPrSHFuhgplx5NIuKIqmUgsRx4Hthq3CL3rAc87xjSHIIdbKtRXIKA9+Sb6T+F69Qa+EW3ATdAZMxlyxkJgvApyxqluKDlCnZFoKJ0ts1BJGoUQC/wAYZ2hN0TU1+yUFIOY3ggjlvA80COlFBEtQMpJOCVFJ1ZW8lv8A9fCC9lWoJul+6og6kG8pug7ctGqX7JWdWw/25IUmfMuKXvFSXC966jBLueV44xiU7rCrLllRrmkLWPEy2PBREFDPp9jsvZp3mvHJ3Yc4U+00iW6VkkKCVIJBFL9WUMcAKQfsCaV2aUVVICkvmq4q454nGEaVFQtt+tyeoBgAzSkHHEgsKRx4NSa+GuaxtGcU2Rdw76ag8fnFM3hFxNOpilSvhGSMaD/Zu1MuZLOBF7qAx+Ih/L3pM+To01HNOPik+UY+yzymdLUMSoA8QrdPxjVILTEcXSeVP/Ix0wdocTM2xZROCxmy/NlfB/4o0Xsh7TIuW+xWqYEonSwuSopomYkskbody6C7e4YS7YktT7sxSejE/wBoj1is6VyrxSLyQQFNXdDivRusUtMa5KbUopWlYoT8UhvNJI/hgi1ykzJfBmLaE0PQkjqIpthcKOjK8P0cdYls4+7lh0VTyxhLTF2U7TUVkTFHeF1KzqGAQo9BdJONIhYZ6iAgMQgEl6EoJDtrdPkYKFSAahW4eIcjxwPSFMu0GWtKxUoXd4KD3SDzEPhlLXA7StiM7uT4pIwpTB88+ED7YkXkiYkElLOdUnCJTpARMUQ+IBqajIHk5rF9nPeSagEDmFBRby84bQmF+ym0wU9mWBAcENVPzB8lCG+1NniYihrUjhGGs00yppCfcUW5OQ3gD4xuisqlqThR3+ucZstcGKtU1wAoZs+kCiyAD1b/ADDTa1kAAU+OIZtK+cLQTg9GENaCkDzrOlsXHT0gf9lOSiByg2cGpxEQWwOEaWRS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406" name="Picture 22" descr="http://t2.gstatic.com/images?q=tbn:ANd9GcQNV4aYh-7EF-_FtR7P6oSLvyxRxNQtOKV4gOZ1033gPCPxUZSLSA"/>
          <p:cNvPicPr>
            <a:picLocks noChangeAspect="1" noChangeArrowheads="1"/>
          </p:cNvPicPr>
          <p:nvPr/>
        </p:nvPicPr>
        <p:blipFill>
          <a:blip r:embed="rId9" cstate="print"/>
          <a:srcRect/>
          <a:stretch>
            <a:fillRect/>
          </a:stretch>
        </p:blipFill>
        <p:spPr bwMode="auto">
          <a:xfrm>
            <a:off x="6678536" y="2708920"/>
            <a:ext cx="2465464" cy="1728192"/>
          </a:xfrm>
          <a:prstGeom prst="rect">
            <a:avLst/>
          </a:prstGeom>
          <a:noFill/>
        </p:spPr>
      </p:pic>
      <p:sp>
        <p:nvSpPr>
          <p:cNvPr id="16408" name="AutoShape 24" descr="data:image/jpeg;base64,/9j/4AAQSkZJRgABAQAAAQABAAD/2wCEAAkGBhQSERUUExQWFBUVFxgVFxQYFhQWFBUUFxQXFhcXFRUXGyYeFxkjGhQVHy8gIycpLCwsFx4xNTAqNSYrLCkBCQoKDgwOGg8PGiwkHCQsKSwsKSwvKSoqLCwsKSkpKSkpLCksKSwpKSwsLCwsKSwpKSwsLCwsKSwpKSwsLCwsLP/AABEIANAA8gMBIgACEQEDEQH/xAAcAAABBAMBAAAAAAAAAAAAAAAABAUGBwECAwj/xABOEAABAwEEBAgICggFBAMAAAABAAIRAwQSITEFBkFRBxMiYXGBkdEWMlJTkqGx4RQXI0JicnOiwfAzNENUo7Kz4xUkNYLxRIOTwiVj4v/EABoBAAIDAQEAAAAAAAAAAAAAAAABAgMEBQb/xAAtEQACAgEDAwIFBAMBAAAAAAAAAQIRAxIxUQQTIRRBBSJhcbEyUoGhM5HRQv/aAAwDAQACEQMRAD8AvFCRaarFlnrOaYc2m8g7QQ0wVXHhNavPv+73K7HheRWiEpqJaiFVfhNavPP+73I8JrV55/3e5WellyiHdRaiFVnhLavPP+73LI1ltPnn/d7kellyg7qLSQqu8JbT55/3e5HhLafPP+73I9LLlB3UWihVd4S2nzz/ALvcjwltPnn/AHe5HpZcoO6i0UKrvCW0+ef93uWPCW0+ef8Ad7kellyg7qLSQqt8JbV55/3e5Y8JrT55/wB3uR6WXKDuotNCqp2tVpaLxrPgYnxchidisjROkRXph4yKqyY3DcnGakLUIQqiYIQhAAhCEACEIQAIQhAAhCEACEIQAIQhADfrB+q1/sn/AMpVUq1tP/qtf7J/8pVVLd0uzM+bcxCyAsrIGzadm09C1lJiEJ1s2rNpeJFJwG90M9TjKW0tSbQSL1xo28qT2Kt5IL3JaXwR6FlPjtTLSPmtPQ8fiuL9VrSP2RPQ5h9hR3IchplwNKEufoSuM6NT0SfYuD7G8ZseOlrh+ClqXIqYnIRC3cFqpCNVhbkLCAE1tHyb/qu9hVm6k/qjOhVraKZc1zQMwRPSIUk0Jri6z0W0+JvXdvGR6rhVWfpcs6cUTx5oRu2WKhQk8Izv3f8Ai/8A4QzhFccrN/F/trP6HP8At/tFnqMfJNkKE1uESo3Oyx/3f7a0p8I1R03bJMf/AG7v9mKXos1XX9r/AKHfhyTlChLuEN48azBp5634imuDuE9w/wCm/i/20Lo8z2j/AGh9+C9yeoVfnhTd+6/xv7a0dwsEf9L/ABv7afoc/wC38EfUY+Sw0KuTwun91/jf21oeGA/uv8b+2j0Of9v4D1OPkslCrX44T+6/xv7S0qcMrhlZAf8Av/2kvRZ/2/gfqMfJZqFE9TtfPht+/S4hzSA1t+/eBEk+K2IyUsWacHB6ZblsZKStAhCFEkINP/qtf7J/8pVVQrV0/wDqtb7N/wDKVVcLd0uzM+XdDhovQNWviwANGBe4w0fiT0J/s+qjKc3rVUaXCPkgymROZvkF2U7QMZiQCoo/Tlem0Na43BkBs6UkqawVHeM84c6ry5JXT8EoRVWWFo+jSs7w8Va7yKYpkPqXmuAycRHj7JSyvrIwRJaATEk8x7lVn+JuPzj2rcaQdvPaqPDLPJZY0612DX5OBMFrpGZac8Dkss0k6P004DEsYcQ+ScIzbyebPNVmdJxtImfVmu1n0s6JDjj7E/AeSyzpKpBh9MmHRLHZl4LJh2QbIO8wcMlu7SdTGBTPjwLz27uKBwOfKDjswhVw3TD/ACilNn064ES4x60UhWywn6Qdj8m1wl0csYgMBbgRgS6W82BXNjqdR902dpIIBwpOuh1O+HOAMgTLcsSJyxTFQ1ks4byg88wmfaq60PrS+hpq11BNyuBgT80OBp9YbI6ylVDLctViszRNSztbiZPFmIE4y0RHWo7pvS+iqDC5wmNjOMB9sLepwggNxBOGXvVaax68ttNmfTrMMYFpEXmvGRmcRvG0SpJte4qXBM7DUZXptq0mltOoLzGuMuDZgSdpwSg2LmXPUanOjrMd9Ic+0p+FFdzHnehfY5so/MxhdYOZdKNCDjt6J7U9mgNy1+CBSee/DFpoaHWUOzHUSf8Ahc32LmHZCfm2Kdkpm0/rTY7FhaKwD9lJnylX0W+L/uIVUs0VuTUW9hO+yOOGxYOhMJOzM7B0k4BRHSHC45w/ylnaLxhtSsbx2gHi2CBkc3FMum7TazWYbVaHVZp2euGeLSYK0Et4sckwDEkbFRPr1BfIi7H0rnJKTJXa7fZmuumvTB+tht+cBdOR2relos1G3qcPacQ5vKBHSFD7U6nIPHCYAdfhwjE4GMwSct65DTPydxlUNdTIuVGSx3JkYACCcZxzxVUPieVbxVfRlz6LC7Sk0/qiZnQztohaHQx8nrJj2p70LpmlXoU3OcWvugPvtc2XDAum6GgEiRB2p0dYGluV7rnshdCPWKauLRil0zh+pERraAqNbe4vDfgU31LKWOAu45xIb6ypTpSxvaAGOAG6feo9atFVaruUSBvxPYE+9KvmFojfgdNQHf52MsMpvbTtVyqmtQ9Guo266TekXgYjCSMupXKuFn/yM6WP9KBCEKkmINP/AKrW+zf/AClVYrT0/wDqtb7N/wDKVVq3dLszPm3QLm+zNdmAukLZamk9ylNrYSO0aw7+1NWmBxBacXNfLcPGa4AmYJ5QMAQBPaFIFGdabVUNajRbRL2mKgN0ua+o1x+TOIDWxMk71myYYVdFsJyscW6Kf5Q6IIW/+Gu3hOkIT9NAO7IahYH/AJI71xdQfjIIg82zaCDklugNaaTdKPs1oY11LixdJmRVlpxxgghxGPkhTenXoOe8uNFtP5gpgtf/ALySW9gWScYJ0rLouT3K4FZ+9Ja7PlLxAmIvXseYRHOUh1+tj6dapUo1X3XVXtum6WhgDWtIEQZh09SjFDWy0CBLHjdxbD1YAKh2WeCV255ILS8gOEROMHPqhNo0UwtIaJnCSARB3bJ59ia7Tp2u8gOa0OJiLpBknp/BSDQ9grveadanxECRyXkO33SOTI5ynGEpeEDaRcGpOj2t0fZm7RSHtKdn2LoUPoa6U7LZaNCiw2iqwGm8Q5rKRaC6ajoM7BDZneFCtO8Jdue59IVW0XzdFOnTum9lAqXi6DvlalkcfBnWJz8pFxVLKBmQ3pIHtKj2kNd7FQe9lSqS6mYLWsc+TAMNcBdOB3xgdypvRuh3V3Oda6gLmm9dL2unD513EyS0ATtKkdKy0qTXNDhkGi6352BdDjkMwqpdU0XQ6JsYLfrZpK2vcHVKraXKAYwcTTicJAicPKJTRX1bIc29Ups2kAlzuxoxOCfLTWF6oRJEYA4wCHbMtySV24tnd/64LHLqJHQh0K92J7TRAJFPABwIJA2Sch9Y+pdKl52L3FxgCSZ5LcGidwGQyC7sp4YR2rqbK7dPQ1xWeWaT8Nm7H0+OHkbWiNsHHbCtHQNmaKNG4xt51NhJawXiS0EmQJ51CWGoxkCiRAi9cqAnDoGKsKyaUcKFGnVYC3i2Ehwe3kU2tcXcowQCGz0gbVjzyl4RZiyNNtJP+UaVLO4gi65/Kxp8h844yHGLueBIGS4anUqvEClUaW8W1obM+LdbMz9InpTjYNOMc1zn3GiS0Ecm+RiW4+3LHnTRoKsX21r3OAdda4y6628aT5DscscuhW/DOpyY89VRm+IRWXG9XA/vsUZgetaGz7vckuiNLO4p5c4H5au2ZJMNqkADA4de1dRpck82cloC9hHO5xujyzxJOjpoOlGkW/ZA/ff3Ky1Wer1YO0g0gR8mNszy34qzFy8rubs3Q8RQIQhVExBp79VrfZv/AJSqtVpae/Va32b/AOUqrlu6XZmfNugCyhZWspBZQspAYWUISAj+ktWb9pFobE3YIJjEZEYcwWlp0ZVjksJOEcoAZ85UjQqJYIydliyNKiMV9UeOZdqONMSDybrnGN5OA9a50dQ2UqbxTdfe4D9Jg0kT5Pi586laE1gglVB3JFZaz6ObZ6FF5ltapB4owQwsxdytwkDnvKV6n6x/C6TpZxbqZDSASWkEEggnHYcDOxL9OavUrW1raoPJMtc0w4TmJg4GBhGxKNHaLp0GBlJga3mzJ3uOZPOiGNxl42HKSa+owaS11ZZ6zmva6GuLeS1nK2xeBkZjYo5pfSbOOFb5tV18C5y2sN3xzviTtSfWqyh1rrcr5/VkBkmw0HiDgbogdhA6Y51z8sdUnZrxz0rwO+jLXSDzxba1SYaRxbpAvcnBoOJOCVnTUODXWeqHCS5pbVJaHEQ4gDmPYmhumHtvy13LgGDBAaQ5vKAGIdjK52DTbmveXVa4Dw0GHSeTN29MyBJjcq3ii9yXdmtmONPWJrSA+kGwYl4qZhsQRtnPmnmRU1qax2FOmHXjebceCMADDr0bxlzpRaNZ2Ppht+8brmlzvGJcwtvHnUfp0A8ZAua5xdnec0nBznb5wGWShLBj4Gss37jydcKl0m9TaQ0uu3XjO6IBL88SYxy7OHh/WvNcLgLTI5BIkEHEF2OISOlYaV+7xge0SXNAaHYZgE4nBdK2h5eH0cicGuE/NkyMRGB7QksOKPnSgc5v3HR2vVW0A8bWgjxQ2zscHF28lwu4wMilFr09Xp2dvFOIe8MfWc26101Q7iqbNoYBTJN3NxJOTVHXWRgF6q97C5jnNDRIe6cGxhcbz4rjbqjXOpQWG7RptIeS0XmiCJBGMq3QpNyfmyu2vCLDraz8qvTqi5RoA0+Ne1t6pUm6S24QXOe9rnRDoEbpXbVvWay2epx5queaLOKc2L+FR2BLg1rnmfnXScpcoLarQxz31H0XhtRxqS1zS1rnEuJBxvi8cJieZNvHNa6PHzg3Q3Aggzn6iVm9PFSuDa+xd3G1UvKLg0DpuyWd1pdWrMLKtW+A5ri9l4lxhrQRc5YgziUvq606Ne4NbaKbHHESx7BH1nMj1qC6kWj9KxrcS1j5v3Wtac+SG4k4HNSo0ZGM+kB/64KS6mWH5V5K5Ytbsd9VLZRq28GhUbUaKYBc3IOvOwyGyO1Wmqm1QZdtzRlyN4PzjuAVsrRGbmtTIadPgEIQmBwttmFSm9hkB7S0xniIwVaaR1UtYeRSgt2S2SrMtZ5B6vaE3XjvPaVKM5R2YnFPcrvwXt/0PR96z4MW/wCh6PvVh3jvPaUXjvPaVPuz5I6I8FeeDFv+h6PvR4M2/wCh6PvVhF53ntKSWu2lgJvHDnKO5PkksafsQjwZt/0PR96PBm3/AEPR9660uFNrHPbVmWvIaW3iCzCDmuzOFOh5T+sVO5PXPkfZ+gk8Gbf9D0fejwZt/wBD0fen7RmvNGt4rz98e0J3o2y+281xIxGZSeSa9xdtcEK8Gbf9D0fejwZt/wBD0feplQtDiDLjgYzK0qVHeU70j3pd2fIdtcEQ8GLf9D0fejwYt/0PR96ktSu/y3ek7vSOtaH+cf6bu9SU58i0LgpzWXRzm2qs15+UDzfwwmBgNyZMQYBy7FK9aJNprcqOUZJJ2iMffzKPvcPJBOUz0rOnK3Za0q8HGnUnDCeeEPpA5tBXamJyETvG3D8Qt61jc0B0YbxsI8YHHDoU9SXgjTEDrA07x1EjsIWjLI6mSaby0/RJE9N1L21QDtHNOGa7UnMzcAYwygk7JjmHNmnYhlpNqMfxgxdjmA4GRBkHmXK32p1RzSWMaWwIAc0GABBE4YABP1xjjkROQBmTug49C2+AsLcDOUzsO4xl0JUgGmwW6m1oFRrzD70iHNDfJAcZAXBhbJu1GYnKrSPVjdcB2hPT9AB2IbeA2tPNOQJ2SVxfq22Yv3ecwR2YTuwlGwVY46vads9Sk2zVWtvX2hrgOQ5pdJbB8UgmMcCCl9j1Ts9WlTLxUpvZLHgDa1xmRsOOYUVqaumHOEQ3MkAYTGABMrFps9ZwAqOc8Rhee4iNkAuGHUqnHyTWxJLO80KY4rEGWu5fKljy1pgY4jmjBcG6TqmCTUAJON+I6sMJ3qLNs93Y9u8tJ/GPauwrvGArOA3OBI9V5VyxavKYNstngxtZfagXEkgRJIJ9WCu5efeBioTaDJBxzHQvQSugqVEAQhCkBxtQ5J6vaEgupwtPinq9oSJJsZpdRdW0IIRYUcXmFFdZ9Jvg0gBDoF7pN1zY6xjzKVWg4c6rXhA0k+jUo3dsjEYTeBxOxRbNWCKu2RDT2j7pPJMF7gHRAN2AYPMmv/B6sn5N3JaHnA4MMQ7oxCf/AA9LKjwGA0y55AJc12OBBAN0+LhIKdxwoUW0hDDfa66GSRLIm8CGBuBERHQuZ1Obq4y+THfnezpQniiqGnVax1GVSxzXBxg3SCDlOXRirJ1Yqm69p2GfWooOE2zm4SCAWuccHEseJDWmG4zhiN6d9BcI9mqVLuIBaCXOwa0kYtktnCIwMKPTdd1LlpzYmlzuU9RHHNXGr+5J7KfH+sUVUn0TpFlVrngEAunGNvQljwF2bswONMbqyQ1nJ0qtSGtTCkmPTZSeuD3fDK/JMXzjB3DJNNGk5zg3Lpww61c+sFOaDxsIA++1PuiODqzvoscRiRKUnwUSjTKQBwu5wJmciP8AiVitaXBpHQRjmc+rBX58WVm3I+LKzblm7Xm2x6zzraXmchj7ccdkrVtfCDmec9GWxejfizs25Y+LKzbleqSoged7NaImRjlEEDq2hdRWEQGgRkZxcebp/Mr0J8Wdm3I+LOzbk9QHnmlaDiAHdMwZ+th2FOtltZIAcQW4S0wOUMjliBhlBV4/FnZtyz8Wtm3IsClLrTjOMZh104n5oLsBgcDv3QudaiHky4OMyS4iSN4dv34CYV4jg3s3krHxbWXyUrHZQ9RgL8SDhkHCIjyQY3YDFIbVZGE8kAAiTycQd14HEr0KeDSzbln4tbNuQFlZ8EdnDbUQ0kjAyRGzcVfSj+iNTKNnfeYMVIECBCEIAZNc9PixWKraS0vFO4S0EAkOqsYYn6ygVl4d7A6bwrMxgTTmRv5JwUj4Zf8ARbX9Wn/XpLyxTdCi42TjKvFHqTRXCTo+0DkWmm0+S88W7sdCfqWkKbxLKjHDeHA+xeWtB6LqV3XKdEPvENwI8YgwMTtg9cKUWXUG2h4u0K1IADlND45V0tyjyh0YzkYrar3L1CLLo1h1kp2YNLjgZHWMVWmuetlK0NaALwc1zcsWvvsLTjzBw61wo6Cq2hjmG1FzqJILKrXMLXY4cs54Gc0waQ0M+m6m1wxLx+Aw5udQTi3v5L60qkv5Odvsl65dESxjoO0XnGexJzoipfJu8mZT5X0Y4vaLs/5MP5xhOHtXNtmqU2kwRhOLXAN5QGRHV1qcp0yWLFGS8jlSs9B1MB1KDEFwjtGKbXaH4u8abpwwB2jd04p4pkCxNrlrbxrPpnDY2m1wOM7HOEJBVtJ4wtAAgHHDYyd3MowxU71bkZ5Mf6VHYfNV9cW0qT21GlgY0knYdmG1SCy65U+JYSbstmHQCOkFV1Xks8QGXFpGEECCCcN5Ki+sWgXUrXXpASKdRzBuMbp2K9pLZlMcj2aLltWu9IfPb2jvTZW17peU30gqeboaq7C7sJxIGA6Vs7V2oCQbgj6bT7EWkS1TeyLlJkYmQd+K6ttTxgHuHQ53euLBgFsF4Vyne7PQaY8HYWyp5b/Sd3rq21v8t/pO70mC6NKjqnyyDjHgUttT/Lf6Tu9dG2p/lu9J3ekzV1aVG58splGPAoban+W70nd67NtL/Kd6Tu9JWLs1RbnyzPJLgUttDvKd6R71u2u7yneke9J2rqFG58sokkdxXd5Tu0rPHO8p3ae9cwVsCi58solRvxzvKd2laOru8p3pFYJWjyn8/LIWPWqWmnVS+mf2ZLZ3/mVJVBtQf01o+0KnK950/wDij9l+DK9wQhCuEQvhjE6Gtf1af9ekvLQo716l4ZP9Ftf1af8AXpLyy0JoaHHRFuNCq2pTMPYQQVburfCqZArSZEZ7YGKpuinGzWiI5vYqcmCGTzJeeTRDI4qvYlWtOsLKtqfUcyQ85iJi5E5gTICV6t6LfWe1oZyrwc0neBIUT0lTxEZHlDrUm1b00aBpvaYO3put2dqz58co42se/wBTZiyKUlqSLOdqvWHLaxl74OLOWyHEtuwSMsVHtMaKqtFQ1KV3jM3XTgbwdyTsxb6yn7RGvbi0GrdI2kCDjMewp1t2t1m4p0gvkeJdBntWdTjLxqaf1W5JPLil80E1yiutJULujKQ2/Cap6uKYO5R2uDxrzjk/+mVINLazUXWVlK9cc2q95bdccD4pmIyw6lGK2mqV4u4w4zsO0QuhC3FGTJSm65JtqRqs21teXPuhjpgAOJvNHYBHrT7rPwd8Y59WlDnON4tyx5tmxVnYNam0zLarmmSS5oIJkAbM8lYGh+FulecKl57cLrhdBHJAIIMSJkqvJHx5f+hxcruP+mV9pqyVLM4tqUy0jePZOCjdq05nEjqH4FWNwga30LW0XGwWziYkzG7oVTWyniT0qHTynJPX9f5+pZmajVIu1gwCyssGA6FkheaePydhSMBbtC1C1tFa7dHlyJAJjDOAMVKOBzelEJz0q2KmU1m0uuU3vibjXOiYm6CYnZkozprQ9SpTphvGPJvuxaIAbExAEbdp2dcb+EVab4AIJacC2Tdggk4etdKHwnV/6OdLq0TXVzT5tFG866yoC4QDIMNDgRMR4wHUpA0bsVTFj0s4VHNcRdxHitkxlBOakmi9aHUWnEXD4ocXtlxIkC6YGAflOMFPP8Kp3Blceo1eCxwugKrO0a722mGkXS0QDNOS4YZHDHbKlVLXmi67dp1Tf8UQ0Ok7InOcFlfw3IvYjLIrokoK2BUVHCJZr5ab4jNwAcB1AznhkpLZ6oexr24tcA5pgiQRIOOSpn0k4fqRVqR1Llzc5BOMfnatHFQ7AhZwf/pbR9o5TlQbg8/SV/tHe1TlerxKoRX0Rne4IQhWCIXwxj/4a1/Vp/16S8uNC9ScMP8Ao1r+rT/r0l5faxNEkbsC60zBWGMW11Mkh8pUONoGPGpY9LD3JvpVLpwMJ01brXajSfFPJcPonArXWHQbqFYtjknlNO9pRJJocW06FrNO/IOxktNOREbX47tyR1dPyIN7q96Z6lldslcH2Z+4rPoiX9xiu06TnIHsCbnu6UOonctOJKsSorbbAPjYuzLW4ZLmygSlNPR7pyQCs0FoJGK41KiWusjhsXKpZsMcOf8A4TVCaZdVLIdC0tD7t3ECXAY7ZOSR1NP0qTA6peYMACQMTEwIOeBSC06yUKr6LhWFOm1xL5eGPiQPFIdEQTJG5cZdM29jrSzpDzabS2mAXbSAMszlmQmi0a0tJAawOaJN4tJdmRF3IYAYzt5ltQ01ZLQ19Co9tbluuloLSQXEtLS7G9jmOzYmS1aAqUnE0m8czMZNqDmLcZ6RnuC0dP08E7lujL1OadUl4Y5N1os4YIc4G69rSaT/ABi3IGMBiFEdK6XdfYQDIpgTD5cHNdnJ2gyuls062nILeVldnEdMjBRqtbi9xccz+YXSjFbpnN1P3Qs4l0yPz+ZKdqVcCmwOJJAMiB5RIHNiTlvTNS0lvCUC2Aq5xi92R1yFdS1uuQBid+O0RG7D2LazPyvXgQMYMRJ2c+M9SS/ClltfFGmNVY9c7ujNRnKkNJHP0DPrKlOjtOUmtphz62F2RDrohgF1rb8QCM8NijbbStXW0IljjL3EpyXsSjSms7HMNw1Gu5V0w/A7IN4x6lPtG23jaLH3XNvNBhwIOQxxxiZg7c1XupVmoVazjXlwY28GwS0kkDEDMZ+pWFU0pS8o+i7uXO6qCbSS2LoS5Hng78ev9o7+YqcqCcGzwTWIyNR5HpFTtaYqoore4IQhSEMuuOgBbbFWs5cWcYG8oAOIuva/IkT4sdaoevwRWhryGlzgMjdAn1r0ksXRuQB5tHBXadx9H3rYcFtp3Hs969IXBuRdG5A7Z54ocG9qbk09nvT3pDVe22imxj6bPk8GuAdejcSXQR1K7Lo3IuoHqZQTdQrUP2YPUe9ZOodp80Ow96vy6EXRuUdKJdyXJ57q8G9od+zjq96Tu4L7R5Pq969GXRuRdG5OkR1s85jgvtPk+r3rvS4O7U35s9S9C3RuRdG5FIeuSPPruD61H5nq964P4M7Sfmx1e9eibo3IujcjSg7kinTZ31KQZUDHNIF5jmAt2HEHnSTwXoeYof8AhaPxTmLK2cPV/wAo4pu/2exQ0UaGxPRsdwANbTaBkG02t9hRUDj871uHsct7zfL9i1c9o2k9DUu2P7jda9CsqmajGPnMuDnHtLikR1Ss/mKfo+9PpcMuVPRHbuWbv0T6u9NRYmojA3VGz+Zp+j711bqtQ8xT9Ad6emU9+CzjsA7QPwUtLINIaG6tUPMU/Q966t1fo+Yp+gE7dg/PQtXvn5zfz1p6WQ8CBurtDzNP0AlTNXqEfoqf/jZ3LZ+HzxPV3rQV8fGkcx96ekg6O1PQlFuIpsGyQ1o9iVHRrBkB2JD8KaNr+jAoOkMMOMP+4eoRinoI0Sfg0ZHHfaPH3ip4oFwXvltU44vccc/GOfOp6kAIQhAAhCEACEIQAIQhAAhCEACEIQAIQhAAhCEAU1abRSDsb3MCQSekByw22C4LrWQZiac4fWEmeZSLTnB491Qmi9zQd5Lj2ukpt+LO0edPq7lK0Wa0NRt7iYDmZwBBBGzIhD7WRnieam87OeE7s4N7UP2zl0HB1avPuw6EWg1jNZ7VPzanVSI7RPqW77UT4tJxHU0HtxTv8X9s/eHeruWPi9tf7w/tTtBqQx/DXzHFNBnIvaT05xCxUbVc7IsAxPJaQf8AdeT2ODq1eedj0H2hZdwd2qI490bsEakK0NDbI7NxcZ2Q2R94rcWQNEue7rIierNOPxb2rzzu1aHgztPnSnqQWhFfpeV6uboxWvwikXQHPnbyXXevBL/iytPnXdqw3gytI/alGtCtCIWxgxEnfg4+ruwSatpFonE8wgxz5j8wnT4r7R513aVn4r7R509M49qNYWh54K3y2od73H7xVgKL6lasusjSHGSTM86lCrIghCEACEIQAIQhAAhCEACEIQAIQhAAhCEACEIQAIQhAAhCEACEIQAIQhAAhCEACEIQAIQhAAhCEACEI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410" name="AutoShape 26" descr="data:image/jpeg;base64,/9j/4AAQSkZJRgABAQAAAQABAAD/2wCEAAkGBhQSERUUExQWFBUVFxgVFxQYFhQWFBUUFxQXFhcXFRUXGyYeFxkjGhQVHy8gIycpLCwsFx4xNTAqNSYrLCkBCQoKDgwOGg8PGiwkHCQsKSwsKSwvKSoqLCwsKSkpKSkpLCksKSwpKSwsLCwsKSwpKSwsLCwsKSwpKSwsLCwsLP/AABEIANAA8gMBIgACEQEDEQH/xAAcAAABBAMBAAAAAAAAAAAAAAAABAUGBwECAwj/xABOEAABAwEEBAgICggFBAMAAAABAAIRAwQSITEFBkFRBxMiYXGBkdEWMlJTkqGx4RQXI0JicnOiwfAzNENUo7Kz4xUkNYLxRIOTwiVj4v/EABoBAAIDAQEAAAAAAAAAAAAAAAABAgMEBQb/xAAtEQACAgEDAwIFBAMBAAAAAAAAAQIRAxIxUQQTIRRBBSJhcbEyUoGhM5HRQv/aAAwDAQACEQMRAD8AvFCRaarFlnrOaYc2m8g7QQ0wVXHhNavPv+73K7HheRWiEpqJaiFVfhNavPP+73I8JrV55/3e5WellyiHdRaiFVnhLavPP+73LI1ltPnn/d7kellyg7qLSQqu8JbT55/3e5HhLafPP+73I9LLlB3UWihVd4S2nzz/ALvcjwltPnn/AHe5HpZcoO6i0UKrvCW0+ef93uWPCW0+ef8Ad7kellyg7qLSQqt8JbV55/3e5Y8JrT55/wB3uR6WXKDuotNCqp2tVpaLxrPgYnxchidisjROkRXph4yKqyY3DcnGakLUIQqiYIQhAAhCEACEIQAIQhAAhCEACEIQAIQhADfrB+q1/sn/AMpVUq1tP/qtf7J/8pVVLd0uzM+bcxCyAsrIGzadm09C1lJiEJ1s2rNpeJFJwG90M9TjKW0tSbQSL1xo28qT2Kt5IL3JaXwR6FlPjtTLSPmtPQ8fiuL9VrSP2RPQ5h9hR3IchplwNKEufoSuM6NT0SfYuD7G8ZseOlrh+ClqXIqYnIRC3cFqpCNVhbkLCAE1tHyb/qu9hVm6k/qjOhVraKZc1zQMwRPSIUk0Jri6z0W0+JvXdvGR6rhVWfpcs6cUTx5oRu2WKhQk8Izv3f8Ai/8A4QzhFccrN/F/trP6HP8At/tFnqMfJNkKE1uESo3Oyx/3f7a0p8I1R03bJMf/AG7v9mKXos1XX9r/AKHfhyTlChLuEN48azBp5634imuDuE9w/wCm/i/20Lo8z2j/AGh9+C9yeoVfnhTd+6/xv7a0dwsEf9L/ABv7afoc/wC38EfUY+Sw0KuTwun91/jf21oeGA/uv8b+2j0Of9v4D1OPkslCrX44T+6/xv7S0qcMrhlZAf8Av/2kvRZ/2/gfqMfJZqFE9TtfPht+/S4hzSA1t+/eBEk+K2IyUsWacHB6ZblsZKStAhCFEkINP/qtf7J/8pVVQrV0/wDqtb7N/wDKVVcLd0uzM+XdDhovQNWviwANGBe4w0fiT0J/s+qjKc3rVUaXCPkgymROZvkF2U7QMZiQCoo/Tlem0Na43BkBs6UkqawVHeM84c6ry5JXT8EoRVWWFo+jSs7w8Va7yKYpkPqXmuAycRHj7JSyvrIwRJaATEk8x7lVn+JuPzj2rcaQdvPaqPDLPJZY0612DX5OBMFrpGZac8Dkss0k6P004DEsYcQ+ScIzbyebPNVmdJxtImfVmu1n0s6JDjj7E/AeSyzpKpBh9MmHRLHZl4LJh2QbIO8wcMlu7SdTGBTPjwLz27uKBwOfKDjswhVw3TD/ACilNn064ES4x60UhWywn6Qdj8m1wl0csYgMBbgRgS6W82BXNjqdR902dpIIBwpOuh1O+HOAMgTLcsSJyxTFQ1ks4byg88wmfaq60PrS+hpq11BNyuBgT80OBp9YbI6ylVDLctViszRNSztbiZPFmIE4y0RHWo7pvS+iqDC5wmNjOMB9sLepwggNxBOGXvVaax68ttNmfTrMMYFpEXmvGRmcRvG0SpJte4qXBM7DUZXptq0mltOoLzGuMuDZgSdpwSg2LmXPUanOjrMd9Ic+0p+FFdzHnehfY5so/MxhdYOZdKNCDjt6J7U9mgNy1+CBSee/DFpoaHWUOzHUSf8Ahc32LmHZCfm2Kdkpm0/rTY7FhaKwD9lJnylX0W+L/uIVUs0VuTUW9hO+yOOGxYOhMJOzM7B0k4BRHSHC45w/ylnaLxhtSsbx2gHi2CBkc3FMum7TazWYbVaHVZp2euGeLSYK0Et4sckwDEkbFRPr1BfIi7H0rnJKTJXa7fZmuumvTB+tht+cBdOR2relos1G3qcPacQ5vKBHSFD7U6nIPHCYAdfhwjE4GMwSct65DTPydxlUNdTIuVGSx3JkYACCcZxzxVUPieVbxVfRlz6LC7Sk0/qiZnQztohaHQx8nrJj2p70LpmlXoU3OcWvugPvtc2XDAum6GgEiRB2p0dYGluV7rnshdCPWKauLRil0zh+pERraAqNbe4vDfgU31LKWOAu45xIb6ypTpSxvaAGOAG6feo9atFVaruUSBvxPYE+9KvmFojfgdNQHf52MsMpvbTtVyqmtQ9Guo266TekXgYjCSMupXKuFn/yM6WP9KBCEKkmINP/AKrW+zf/AClVYrT0/wDqtb7N/wDKVVq3dLszPm3QLm+zNdmAukLZamk9ylNrYSO0aw7+1NWmBxBacXNfLcPGa4AmYJ5QMAQBPaFIFGdabVUNajRbRL2mKgN0ua+o1x+TOIDWxMk71myYYVdFsJyscW6Kf5Q6IIW/+Gu3hOkIT9NAO7IahYH/AJI71xdQfjIIg82zaCDklugNaaTdKPs1oY11LixdJmRVlpxxgghxGPkhTenXoOe8uNFtP5gpgtf/ALySW9gWScYJ0rLouT3K4FZ+9Ja7PlLxAmIvXseYRHOUh1+tj6dapUo1X3XVXtum6WhgDWtIEQZh09SjFDWy0CBLHjdxbD1YAKh2WeCV255ILS8gOEROMHPqhNo0UwtIaJnCSARB3bJ59ia7Tp2u8gOa0OJiLpBknp/BSDQ9grveadanxECRyXkO33SOTI5ynGEpeEDaRcGpOj2t0fZm7RSHtKdn2LoUPoa6U7LZaNCiw2iqwGm8Q5rKRaC6ajoM7BDZneFCtO8Jdue59IVW0XzdFOnTum9lAqXi6DvlalkcfBnWJz8pFxVLKBmQ3pIHtKj2kNd7FQe9lSqS6mYLWsc+TAMNcBdOB3xgdypvRuh3V3Oda6gLmm9dL2unD513EyS0ATtKkdKy0qTXNDhkGi6352BdDjkMwqpdU0XQ6JsYLfrZpK2vcHVKraXKAYwcTTicJAicPKJTRX1bIc29Ups2kAlzuxoxOCfLTWF6oRJEYA4wCHbMtySV24tnd/64LHLqJHQh0K92J7TRAJFPABwIJA2Sch9Y+pdKl52L3FxgCSZ5LcGidwGQyC7sp4YR2rqbK7dPQ1xWeWaT8Nm7H0+OHkbWiNsHHbCtHQNmaKNG4xt51NhJawXiS0EmQJ51CWGoxkCiRAi9cqAnDoGKsKyaUcKFGnVYC3i2Ehwe3kU2tcXcowQCGz0gbVjzyl4RZiyNNtJP+UaVLO4gi65/Kxp8h844yHGLueBIGS4anUqvEClUaW8W1obM+LdbMz9InpTjYNOMc1zn3GiS0Ecm+RiW4+3LHnTRoKsX21r3OAdda4y6628aT5DscscuhW/DOpyY89VRm+IRWXG9XA/vsUZgetaGz7vckuiNLO4p5c4H5au2ZJMNqkADA4de1dRpck82cloC9hHO5xujyzxJOjpoOlGkW/ZA/ff3Ky1Wer1YO0g0gR8mNszy34qzFy8rubs3Q8RQIQhVExBp79VrfZv/AJSqtVpae/Va32b/AOUqrlu6XZmfNugCyhZWspBZQspAYWUISAj+ktWb9pFobE3YIJjEZEYcwWlp0ZVjksJOEcoAZ85UjQqJYIydliyNKiMV9UeOZdqONMSDybrnGN5OA9a50dQ2UqbxTdfe4D9Jg0kT5Pi586laE1gglVB3JFZaz6ObZ6FF5ltapB4owQwsxdytwkDnvKV6n6x/C6TpZxbqZDSASWkEEggnHYcDOxL9OavUrW1raoPJMtc0w4TmJg4GBhGxKNHaLp0GBlJga3mzJ3uOZPOiGNxl42HKSa+owaS11ZZ6zmva6GuLeS1nK2xeBkZjYo5pfSbOOFb5tV18C5y2sN3xzviTtSfWqyh1rrcr5/VkBkmw0HiDgbogdhA6Y51z8sdUnZrxz0rwO+jLXSDzxba1SYaRxbpAvcnBoOJOCVnTUODXWeqHCS5pbVJaHEQ4gDmPYmhumHtvy13LgGDBAaQ5vKAGIdjK52DTbmveXVa4Dw0GHSeTN29MyBJjcq3ii9yXdmtmONPWJrSA+kGwYl4qZhsQRtnPmnmRU1qax2FOmHXjebceCMADDr0bxlzpRaNZ2Ppht+8brmlzvGJcwtvHnUfp0A8ZAua5xdnec0nBznb5wGWShLBj4Gss37jydcKl0m9TaQ0uu3XjO6IBL88SYxy7OHh/WvNcLgLTI5BIkEHEF2OISOlYaV+7xge0SXNAaHYZgE4nBdK2h5eH0cicGuE/NkyMRGB7QksOKPnSgc5v3HR2vVW0A8bWgjxQ2zscHF28lwu4wMilFr09Xp2dvFOIe8MfWc26101Q7iqbNoYBTJN3NxJOTVHXWRgF6q97C5jnNDRIe6cGxhcbz4rjbqjXOpQWG7RptIeS0XmiCJBGMq3QpNyfmyu2vCLDraz8qvTqi5RoA0+Ne1t6pUm6S24QXOe9rnRDoEbpXbVvWay2epx5queaLOKc2L+FR2BLg1rnmfnXScpcoLarQxz31H0XhtRxqS1zS1rnEuJBxvi8cJieZNvHNa6PHzg3Q3Aggzn6iVm9PFSuDa+xd3G1UvKLg0DpuyWd1pdWrMLKtW+A5ri9l4lxhrQRc5YgziUvq606Ne4NbaKbHHESx7BH1nMj1qC6kWj9KxrcS1j5v3Wtac+SG4k4HNSo0ZGM+kB/64KS6mWH5V5K5Ytbsd9VLZRq28GhUbUaKYBc3IOvOwyGyO1Wmqm1QZdtzRlyN4PzjuAVsrRGbmtTIadPgEIQmBwttmFSm9hkB7S0xniIwVaaR1UtYeRSgt2S2SrMtZ5B6vaE3XjvPaVKM5R2YnFPcrvwXt/0PR96z4MW/wCh6PvVh3jvPaUXjvPaVPuz5I6I8FeeDFv+h6PvR4M2/wCh6PvVhF53ntKSWu2lgJvHDnKO5PkksafsQjwZt/0PR96PBm3/AEPR9660uFNrHPbVmWvIaW3iCzCDmuzOFOh5T+sVO5PXPkfZ+gk8Gbf9D0fejwZt/wBD0fen7RmvNGt4rz98e0J3o2y+281xIxGZSeSa9xdtcEK8Gbf9D0fejwZt/wBD0feplQtDiDLjgYzK0qVHeU70j3pd2fIdtcEQ8GLf9D0fejwYt/0PR96ktSu/y3ek7vSOtaH+cf6bu9SU58i0LgpzWXRzm2qs15+UDzfwwmBgNyZMQYBy7FK9aJNprcqOUZJJ2iMffzKPvcPJBOUz0rOnK3Za0q8HGnUnDCeeEPpA5tBXamJyETvG3D8Qt61jc0B0YbxsI8YHHDoU9SXgjTEDrA07x1EjsIWjLI6mSaby0/RJE9N1L21QDtHNOGa7UnMzcAYwygk7JjmHNmnYhlpNqMfxgxdjmA4GRBkHmXK32p1RzSWMaWwIAc0GABBE4YABP1xjjkROQBmTug49C2+AsLcDOUzsO4xl0JUgGmwW6m1oFRrzD70iHNDfJAcZAXBhbJu1GYnKrSPVjdcB2hPT9AB2IbeA2tPNOQJ2SVxfq22Yv3ecwR2YTuwlGwVY46vads9Sk2zVWtvX2hrgOQ5pdJbB8UgmMcCCl9j1Ts9WlTLxUpvZLHgDa1xmRsOOYUVqaumHOEQ3MkAYTGABMrFps9ZwAqOc8Rhee4iNkAuGHUqnHyTWxJLO80KY4rEGWu5fKljy1pgY4jmjBcG6TqmCTUAJON+I6sMJ3qLNs93Y9u8tJ/GPauwrvGArOA3OBI9V5VyxavKYNstngxtZfagXEkgRJIJ9WCu5efeBioTaDJBxzHQvQSugqVEAQhCkBxtQ5J6vaEgupwtPinq9oSJJsZpdRdW0IIRYUcXmFFdZ9Jvg0gBDoF7pN1zY6xjzKVWg4c6rXhA0k+jUo3dsjEYTeBxOxRbNWCKu2RDT2j7pPJMF7gHRAN2AYPMmv/B6sn5N3JaHnA4MMQ7oxCf/AA9LKjwGA0y55AJc12OBBAN0+LhIKdxwoUW0hDDfa66GSRLIm8CGBuBERHQuZ1Obq4y+THfnezpQniiqGnVax1GVSxzXBxg3SCDlOXRirJ1Yqm69p2GfWooOE2zm4SCAWuccHEseJDWmG4zhiN6d9BcI9mqVLuIBaCXOwa0kYtktnCIwMKPTdd1LlpzYmlzuU9RHHNXGr+5J7KfH+sUVUn0TpFlVrngEAunGNvQljwF2bswONMbqyQ1nJ0qtSGtTCkmPTZSeuD3fDK/JMXzjB3DJNNGk5zg3Lpww61c+sFOaDxsIA++1PuiODqzvoscRiRKUnwUSjTKQBwu5wJmciP8AiVitaXBpHQRjmc+rBX58WVm3I+LKzblm7Xm2x6zzraXmchj7ccdkrVtfCDmec9GWxejfizs25Y+LKzbleqSoged7NaImRjlEEDq2hdRWEQGgRkZxcebp/Mr0J8Wdm3I+LOzbk9QHnmlaDiAHdMwZ+th2FOtltZIAcQW4S0wOUMjliBhlBV4/FnZtyz8Wtm3IsClLrTjOMZh104n5oLsBgcDv3QudaiHky4OMyS4iSN4dv34CYV4jg3s3krHxbWXyUrHZQ9RgL8SDhkHCIjyQY3YDFIbVZGE8kAAiTycQd14HEr0KeDSzbln4tbNuQFlZ8EdnDbUQ0kjAyRGzcVfSj+iNTKNnfeYMVIECBCEIAZNc9PixWKraS0vFO4S0EAkOqsYYn6ygVl4d7A6bwrMxgTTmRv5JwUj4Zf8ARbX9Wn/XpLyxTdCi42TjKvFHqTRXCTo+0DkWmm0+S88W7sdCfqWkKbxLKjHDeHA+xeWtB6LqV3XKdEPvENwI8YgwMTtg9cKUWXUG2h4u0K1IADlND45V0tyjyh0YzkYrar3L1CLLo1h1kp2YNLjgZHWMVWmuetlK0NaALwc1zcsWvvsLTjzBw61wo6Cq2hjmG1FzqJILKrXMLXY4cs54Gc0waQ0M+m6m1wxLx+Aw5udQTi3v5L60qkv5Odvsl65dESxjoO0XnGexJzoipfJu8mZT5X0Y4vaLs/5MP5xhOHtXNtmqU2kwRhOLXAN5QGRHV1qcp0yWLFGS8jlSs9B1MB1KDEFwjtGKbXaH4u8abpwwB2jd04p4pkCxNrlrbxrPpnDY2m1wOM7HOEJBVtJ4wtAAgHHDYyd3MowxU71bkZ5Mf6VHYfNV9cW0qT21GlgY0knYdmG1SCy65U+JYSbstmHQCOkFV1Xks8QGXFpGEECCCcN5Ki+sWgXUrXXpASKdRzBuMbp2K9pLZlMcj2aLltWu9IfPb2jvTZW17peU30gqeboaq7C7sJxIGA6Vs7V2oCQbgj6bT7EWkS1TeyLlJkYmQd+K6ttTxgHuHQ53euLBgFsF4Vyne7PQaY8HYWyp5b/Sd3rq21v8t/pO70mC6NKjqnyyDjHgUttT/Lf6Tu9dG2p/lu9J3ekzV1aVG58splGPAoban+W70nd67NtL/Kd6Tu9JWLs1RbnyzPJLgUttDvKd6R71u2u7yneke9J2rqFG58sokkdxXd5Tu0rPHO8p3ae9cwVsCi58solRvxzvKd2laOru8p3pFYJWjyn8/LIWPWqWmnVS+mf2ZLZ3/mVJVBtQf01o+0KnK950/wDij9l+DK9wQhCuEQvhjE6Gtf1af9ekvLQo716l4ZP9Ftf1af8AXpLyy0JoaHHRFuNCq2pTMPYQQVburfCqZArSZEZ7YGKpuinGzWiI5vYqcmCGTzJeeTRDI4qvYlWtOsLKtqfUcyQ85iJi5E5gTICV6t6LfWe1oZyrwc0neBIUT0lTxEZHlDrUm1b00aBpvaYO3put2dqz58co42se/wBTZiyKUlqSLOdqvWHLaxl74OLOWyHEtuwSMsVHtMaKqtFQ1KV3jM3XTgbwdyTsxb6yn7RGvbi0GrdI2kCDjMewp1t2t1m4p0gvkeJdBntWdTjLxqaf1W5JPLil80E1yiutJULujKQ2/Cap6uKYO5R2uDxrzjk/+mVINLazUXWVlK9cc2q95bdccD4pmIyw6lGK2mqV4u4w4zsO0QuhC3FGTJSm65JtqRqs21teXPuhjpgAOJvNHYBHrT7rPwd8Y59WlDnON4tyx5tmxVnYNam0zLarmmSS5oIJkAbM8lYGh+FulecKl57cLrhdBHJAIIMSJkqvJHx5f+hxcruP+mV9pqyVLM4tqUy0jePZOCjdq05nEjqH4FWNwga30LW0XGwWziYkzG7oVTWyniT0qHTynJPX9f5+pZmajVIu1gwCyssGA6FkheaePydhSMBbtC1C1tFa7dHlyJAJjDOAMVKOBzelEJz0q2KmU1m0uuU3vibjXOiYm6CYnZkozprQ9SpTphvGPJvuxaIAbExAEbdp2dcb+EVab4AIJacC2Tdggk4etdKHwnV/6OdLq0TXVzT5tFG866yoC4QDIMNDgRMR4wHUpA0bsVTFj0s4VHNcRdxHitkxlBOakmi9aHUWnEXD4ocXtlxIkC6YGAflOMFPP8Kp3Blceo1eCxwugKrO0a722mGkXS0QDNOS4YZHDHbKlVLXmi67dp1Tf8UQ0Ok7InOcFlfw3IvYjLIrokoK2BUVHCJZr5ab4jNwAcB1AznhkpLZ6oexr24tcA5pgiQRIOOSpn0k4fqRVqR1Llzc5BOMfnatHFQ7AhZwf/pbR9o5TlQbg8/SV/tHe1TlerxKoRX0Rne4IQhWCIXwxj/4a1/Vp/16S8uNC9ScMP8Ao1r+rT/r0l5faxNEkbsC60zBWGMW11Mkh8pUONoGPGpY9LD3JvpVLpwMJ01brXajSfFPJcPonArXWHQbqFYtjknlNO9pRJJocW06FrNO/IOxktNOREbX47tyR1dPyIN7q96Z6lldslcH2Z+4rPoiX9xiu06TnIHsCbnu6UOonctOJKsSorbbAPjYuzLW4ZLmygSlNPR7pyQCs0FoJGK41KiWusjhsXKpZsMcOf8A4TVCaZdVLIdC0tD7t3ECXAY7ZOSR1NP0qTA6peYMACQMTEwIOeBSC06yUKr6LhWFOm1xL5eGPiQPFIdEQTJG5cZdM29jrSzpDzabS2mAXbSAMszlmQmi0a0tJAawOaJN4tJdmRF3IYAYzt5ltQ01ZLQ19Co9tbluuloLSQXEtLS7G9jmOzYmS1aAqUnE0m8czMZNqDmLcZ6RnuC0dP08E7lujL1OadUl4Y5N1os4YIc4G69rSaT/ABi3IGMBiFEdK6XdfYQDIpgTD5cHNdnJ2gyuls062nILeVldnEdMjBRqtbi9xccz+YXSjFbpnN1P3Qs4l0yPz+ZKdqVcCmwOJJAMiB5RIHNiTlvTNS0lvCUC2Aq5xi92R1yFdS1uuQBid+O0RG7D2LazPyvXgQMYMRJ2c+M9SS/ClltfFGmNVY9c7ujNRnKkNJHP0DPrKlOjtOUmtphz62F2RDrohgF1rb8QCM8NijbbStXW0IljjL3EpyXsSjSms7HMNw1Gu5V0w/A7IN4x6lPtG23jaLH3XNvNBhwIOQxxxiZg7c1XupVmoVazjXlwY28GwS0kkDEDMZ+pWFU0pS8o+i7uXO6qCbSS2LoS5Hng78ev9o7+YqcqCcGzwTWIyNR5HpFTtaYqoore4IQhSEMuuOgBbbFWs5cWcYG8oAOIuva/IkT4sdaoevwRWhryGlzgMjdAn1r0ksXRuQB5tHBXadx9H3rYcFtp3Hs969IXBuRdG5A7Z54ocG9qbk09nvT3pDVe22imxj6bPk8GuAdejcSXQR1K7Lo3IuoHqZQTdQrUP2YPUe9ZOodp80Ow96vy6EXRuUdKJdyXJ57q8G9od+zjq96Tu4L7R5Pq969GXRuRdG5OkR1s85jgvtPk+r3rvS4O7U35s9S9C3RuRdG5FIeuSPPruD61H5nq964P4M7Sfmx1e9eibo3IujcjSg7kinTZ31KQZUDHNIF5jmAt2HEHnSTwXoeYof8AhaPxTmLK2cPV/wAo4pu/2exQ0UaGxPRsdwANbTaBkG02t9hRUDj871uHsct7zfL9i1c9o2k9DUu2P7jda9CsqmajGPnMuDnHtLikR1Ss/mKfo+9PpcMuVPRHbuWbv0T6u9NRYmojA3VGz+Zp+j711bqtQ8xT9Ad6emU9+CzjsA7QPwUtLINIaG6tUPMU/Q966t1fo+Yp+gE7dg/PQtXvn5zfz1p6WQ8CBurtDzNP0AlTNXqEfoqf/jZ3LZ+HzxPV3rQV8fGkcx96ekg6O1PQlFuIpsGyQ1o9iVHRrBkB2JD8KaNr+jAoOkMMOMP+4eoRinoI0Sfg0ZHHfaPH3ip4oFwXvltU44vccc/GOfOp6kAIQhAAhCEACEIQAIQhAAhCEACEIQAIQhAAhCEAU1abRSDsb3MCQSekByw22C4LrWQZiac4fWEmeZSLTnB491Qmi9zQd5Lj2ukpt+LO0edPq7lK0Wa0NRt7iYDmZwBBBGzIhD7WRnieam87OeE7s4N7UP2zl0HB1avPuw6EWg1jNZ7VPzanVSI7RPqW77UT4tJxHU0HtxTv8X9s/eHeruWPi9tf7w/tTtBqQx/DXzHFNBnIvaT05xCxUbVc7IsAxPJaQf8AdeT2ODq1eedj0H2hZdwd2qI490bsEakK0NDbI7NxcZ2Q2R94rcWQNEue7rIierNOPxb2rzzu1aHgztPnSnqQWhFfpeV6uboxWvwikXQHPnbyXXevBL/iytPnXdqw3gytI/alGtCtCIWxgxEnfg4+ruwSatpFonE8wgxz5j8wnT4r7R513aVn4r7R509M49qNYWh54K3y2od73H7xVgKL6lasusjSHGSTM86lCrIghCEACEIQAIQhAAhCEACEIQAIQhAAhCEACEIQAIQhAAhCEACEIQAIQhAAhCEACEIQAIQhAAhCEACEI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412" name="AutoShape 28" descr="data:image/jpeg;base64,/9j/4AAQSkZJRgABAQAAAQABAAD/2wCEAAkGBhQSERUUExQWFBUVFxgVFxQYFhQWFBUUFxQXFhcXFRUXGyYeFxkjGhQVHy8gIycpLCwsFx4xNTAqNSYrLCkBCQoKDgwOGg8PGiwkHCQsKSwsKSwvKSoqLCwsKSkpKSkpLCksKSwpKSwsLCwsKSwpKSwsLCwsKSwpKSwsLCwsLP/AABEIANAA8gMBIgACEQEDEQH/xAAcAAABBAMBAAAAAAAAAAAAAAAABAUGBwECAwj/xABOEAABAwEEBAgICggFBAMAAAABAAIRAwQSITEFBkFRBxMiYXGBkdEWMlJTkqGx4RQXI0JicnOiwfAzNENUo7Kz4xUkNYLxRIOTwiVj4v/EABoBAAIDAQEAAAAAAAAAAAAAAAABAgMEBQb/xAAtEQACAgEDAwIFBAMBAAAAAAAAAQIRAxIxUQQTIRRBBSJhcbEyUoGhM5HRQv/aAAwDAQACEQMRAD8AvFCRaarFlnrOaYc2m8g7QQ0wVXHhNavPv+73K7HheRWiEpqJaiFVfhNavPP+73I8JrV55/3e5WellyiHdRaiFVnhLavPP+73LI1ltPnn/d7kellyg7qLSQqu8JbT55/3e5HhLafPP+73I9LLlB3UWihVd4S2nzz/ALvcjwltPnn/AHe5HpZcoO6i0UKrvCW0+ef93uWPCW0+ef8Ad7kellyg7qLSQqt8JbV55/3e5Y8JrT55/wB3uR6WXKDuotNCqp2tVpaLxrPgYnxchidisjROkRXph4yKqyY3DcnGakLUIQqiYIQhAAhCEACEIQAIQhAAhCEACEIQAIQhADfrB+q1/sn/AMpVUq1tP/qtf7J/8pVVLd0uzM+bcxCyAsrIGzadm09C1lJiEJ1s2rNpeJFJwG90M9TjKW0tSbQSL1xo28qT2Kt5IL3JaXwR6FlPjtTLSPmtPQ8fiuL9VrSP2RPQ5h9hR3IchplwNKEufoSuM6NT0SfYuD7G8ZseOlrh+ClqXIqYnIRC3cFqpCNVhbkLCAE1tHyb/qu9hVm6k/qjOhVraKZc1zQMwRPSIUk0Jri6z0W0+JvXdvGR6rhVWfpcs6cUTx5oRu2WKhQk8Izv3f8Ai/8A4QzhFccrN/F/trP6HP8At/tFnqMfJNkKE1uESo3Oyx/3f7a0p8I1R03bJMf/AG7v9mKXos1XX9r/AKHfhyTlChLuEN48azBp5634imuDuE9w/wCm/i/20Lo8z2j/AGh9+C9yeoVfnhTd+6/xv7a0dwsEf9L/ABv7afoc/wC38EfUY+Sw0KuTwun91/jf21oeGA/uv8b+2j0Of9v4D1OPkslCrX44T+6/xv7S0qcMrhlZAf8Av/2kvRZ/2/gfqMfJZqFE9TtfPht+/S4hzSA1t+/eBEk+K2IyUsWacHB6ZblsZKStAhCFEkINP/qtf7J/8pVVQrV0/wDqtb7N/wDKVVcLd0uzM+XdDhovQNWviwANGBe4w0fiT0J/s+qjKc3rVUaXCPkgymROZvkF2U7QMZiQCoo/Tlem0Na43BkBs6UkqawVHeM84c6ry5JXT8EoRVWWFo+jSs7w8Va7yKYpkPqXmuAycRHj7JSyvrIwRJaATEk8x7lVn+JuPzj2rcaQdvPaqPDLPJZY0612DX5OBMFrpGZac8Dkss0k6P004DEsYcQ+ScIzbyebPNVmdJxtImfVmu1n0s6JDjj7E/AeSyzpKpBh9MmHRLHZl4LJh2QbIO8wcMlu7SdTGBTPjwLz27uKBwOfKDjswhVw3TD/ACilNn064ES4x60UhWywn6Qdj8m1wl0csYgMBbgRgS6W82BXNjqdR902dpIIBwpOuh1O+HOAMgTLcsSJyxTFQ1ks4byg88wmfaq60PrS+hpq11BNyuBgT80OBp9YbI6ylVDLctViszRNSztbiZPFmIE4y0RHWo7pvS+iqDC5wmNjOMB9sLepwggNxBOGXvVaax68ttNmfTrMMYFpEXmvGRmcRvG0SpJte4qXBM7DUZXptq0mltOoLzGuMuDZgSdpwSg2LmXPUanOjrMd9Ic+0p+FFdzHnehfY5so/MxhdYOZdKNCDjt6J7U9mgNy1+CBSee/DFpoaHWUOzHUSf8Ahc32LmHZCfm2Kdkpm0/rTY7FhaKwD9lJnylX0W+L/uIVUs0VuTUW9hO+yOOGxYOhMJOzM7B0k4BRHSHC45w/ylnaLxhtSsbx2gHi2CBkc3FMum7TazWYbVaHVZp2euGeLSYK0Et4sckwDEkbFRPr1BfIi7H0rnJKTJXa7fZmuumvTB+tht+cBdOR2relos1G3qcPacQ5vKBHSFD7U6nIPHCYAdfhwjE4GMwSct65DTPydxlUNdTIuVGSx3JkYACCcZxzxVUPieVbxVfRlz6LC7Sk0/qiZnQztohaHQx8nrJj2p70LpmlXoU3OcWvugPvtc2XDAum6GgEiRB2p0dYGluV7rnshdCPWKauLRil0zh+pERraAqNbe4vDfgU31LKWOAu45xIb6ypTpSxvaAGOAG6feo9atFVaruUSBvxPYE+9KvmFojfgdNQHf52MsMpvbTtVyqmtQ9Guo266TekXgYjCSMupXKuFn/yM6WP9KBCEKkmINP/AKrW+zf/AClVYrT0/wDqtb7N/wDKVVq3dLszPm3QLm+zNdmAukLZamk9ylNrYSO0aw7+1NWmBxBacXNfLcPGa4AmYJ5QMAQBPaFIFGdabVUNajRbRL2mKgN0ua+o1x+TOIDWxMk71myYYVdFsJyscW6Kf5Q6IIW/+Gu3hOkIT9NAO7IahYH/AJI71xdQfjIIg82zaCDklugNaaTdKPs1oY11LixdJmRVlpxxgghxGPkhTenXoOe8uNFtP5gpgtf/ALySW9gWScYJ0rLouT3K4FZ+9Ja7PlLxAmIvXseYRHOUh1+tj6dapUo1X3XVXtum6WhgDWtIEQZh09SjFDWy0CBLHjdxbD1YAKh2WeCV255ILS8gOEROMHPqhNo0UwtIaJnCSARB3bJ59ia7Tp2u8gOa0OJiLpBknp/BSDQ9grveadanxECRyXkO33SOTI5ynGEpeEDaRcGpOj2t0fZm7RSHtKdn2LoUPoa6U7LZaNCiw2iqwGm8Q5rKRaC6ajoM7BDZneFCtO8Jdue59IVW0XzdFOnTum9lAqXi6DvlalkcfBnWJz8pFxVLKBmQ3pIHtKj2kNd7FQe9lSqS6mYLWsc+TAMNcBdOB3xgdypvRuh3V3Oda6gLmm9dL2unD513EyS0ATtKkdKy0qTXNDhkGi6352BdDjkMwqpdU0XQ6JsYLfrZpK2vcHVKraXKAYwcTTicJAicPKJTRX1bIc29Ups2kAlzuxoxOCfLTWF6oRJEYA4wCHbMtySV24tnd/64LHLqJHQh0K92J7TRAJFPABwIJA2Sch9Y+pdKl52L3FxgCSZ5LcGidwGQyC7sp4YR2rqbK7dPQ1xWeWaT8Nm7H0+OHkbWiNsHHbCtHQNmaKNG4xt51NhJawXiS0EmQJ51CWGoxkCiRAi9cqAnDoGKsKyaUcKFGnVYC3i2Ehwe3kU2tcXcowQCGz0gbVjzyl4RZiyNNtJP+UaVLO4gi65/Kxp8h844yHGLueBIGS4anUqvEClUaW8W1obM+LdbMz9InpTjYNOMc1zn3GiS0Ecm+RiW4+3LHnTRoKsX21r3OAdda4y6628aT5DscscuhW/DOpyY89VRm+IRWXG9XA/vsUZgetaGz7vckuiNLO4p5c4H5au2ZJMNqkADA4de1dRpck82cloC9hHO5xujyzxJOjpoOlGkW/ZA/ff3Ky1Wer1YO0g0gR8mNszy34qzFy8rubs3Q8RQIQhVExBp79VrfZv/AJSqtVpae/Va32b/AOUqrlu6XZmfNugCyhZWspBZQspAYWUISAj+ktWb9pFobE3YIJjEZEYcwWlp0ZVjksJOEcoAZ85UjQqJYIydliyNKiMV9UeOZdqONMSDybrnGN5OA9a50dQ2UqbxTdfe4D9Jg0kT5Pi586laE1gglVB3JFZaz6ObZ6FF5ltapB4owQwsxdytwkDnvKV6n6x/C6TpZxbqZDSASWkEEggnHYcDOxL9OavUrW1raoPJMtc0w4TmJg4GBhGxKNHaLp0GBlJga3mzJ3uOZPOiGNxl42HKSa+owaS11ZZ6zmva6GuLeS1nK2xeBkZjYo5pfSbOOFb5tV18C5y2sN3xzviTtSfWqyh1rrcr5/VkBkmw0HiDgbogdhA6Y51z8sdUnZrxz0rwO+jLXSDzxba1SYaRxbpAvcnBoOJOCVnTUODXWeqHCS5pbVJaHEQ4gDmPYmhumHtvy13LgGDBAaQ5vKAGIdjK52DTbmveXVa4Dw0GHSeTN29MyBJjcq3ii9yXdmtmONPWJrSA+kGwYl4qZhsQRtnPmnmRU1qax2FOmHXjebceCMADDr0bxlzpRaNZ2Ppht+8brmlzvGJcwtvHnUfp0A8ZAua5xdnec0nBznb5wGWShLBj4Gss37jydcKl0m9TaQ0uu3XjO6IBL88SYxy7OHh/WvNcLgLTI5BIkEHEF2OISOlYaV+7xge0SXNAaHYZgE4nBdK2h5eH0cicGuE/NkyMRGB7QksOKPnSgc5v3HR2vVW0A8bWgjxQ2zscHF28lwu4wMilFr09Xp2dvFOIe8MfWc26101Q7iqbNoYBTJN3NxJOTVHXWRgF6q97C5jnNDRIe6cGxhcbz4rjbqjXOpQWG7RptIeS0XmiCJBGMq3QpNyfmyu2vCLDraz8qvTqi5RoA0+Ne1t6pUm6S24QXOe9rnRDoEbpXbVvWay2epx5queaLOKc2L+FR2BLg1rnmfnXScpcoLarQxz31H0XhtRxqS1zS1rnEuJBxvi8cJieZNvHNa6PHzg3Q3Aggzn6iVm9PFSuDa+xd3G1UvKLg0DpuyWd1pdWrMLKtW+A5ri9l4lxhrQRc5YgziUvq606Ne4NbaKbHHESx7BH1nMj1qC6kWj9KxrcS1j5v3Wtac+SG4k4HNSo0ZGM+kB/64KS6mWH5V5K5Ytbsd9VLZRq28GhUbUaKYBc3IOvOwyGyO1Wmqm1QZdtzRlyN4PzjuAVsrRGbmtTIadPgEIQmBwttmFSm9hkB7S0xniIwVaaR1UtYeRSgt2S2SrMtZ5B6vaE3XjvPaVKM5R2YnFPcrvwXt/0PR96z4MW/wCh6PvVh3jvPaUXjvPaVPuz5I6I8FeeDFv+h6PvR4M2/wCh6PvVhF53ntKSWu2lgJvHDnKO5PkksafsQjwZt/0PR96PBm3/AEPR9660uFNrHPbVmWvIaW3iCzCDmuzOFOh5T+sVO5PXPkfZ+gk8Gbf9D0fejwZt/wBD0fen7RmvNGt4rz98e0J3o2y+281xIxGZSeSa9xdtcEK8Gbf9D0fejwZt/wBD0feplQtDiDLjgYzK0qVHeU70j3pd2fIdtcEQ8GLf9D0fejwYt/0PR96ktSu/y3ek7vSOtaH+cf6bu9SU58i0LgpzWXRzm2qs15+UDzfwwmBgNyZMQYBy7FK9aJNprcqOUZJJ2iMffzKPvcPJBOUz0rOnK3Za0q8HGnUnDCeeEPpA5tBXamJyETvG3D8Qt61jc0B0YbxsI8YHHDoU9SXgjTEDrA07x1EjsIWjLI6mSaby0/RJE9N1L21QDtHNOGa7UnMzcAYwygk7JjmHNmnYhlpNqMfxgxdjmA4GRBkHmXK32p1RzSWMaWwIAc0GABBE4YABP1xjjkROQBmTug49C2+AsLcDOUzsO4xl0JUgGmwW6m1oFRrzD70iHNDfJAcZAXBhbJu1GYnKrSPVjdcB2hPT9AB2IbeA2tPNOQJ2SVxfq22Yv3ecwR2YTuwlGwVY46vads9Sk2zVWtvX2hrgOQ5pdJbB8UgmMcCCl9j1Ts9WlTLxUpvZLHgDa1xmRsOOYUVqaumHOEQ3MkAYTGABMrFps9ZwAqOc8Rhee4iNkAuGHUqnHyTWxJLO80KY4rEGWu5fKljy1pgY4jmjBcG6TqmCTUAJON+I6sMJ3qLNs93Y9u8tJ/GPauwrvGArOA3OBI9V5VyxavKYNstngxtZfagXEkgRJIJ9WCu5efeBioTaDJBxzHQvQSugqVEAQhCkBxtQ5J6vaEgupwtPinq9oSJJsZpdRdW0IIRYUcXmFFdZ9Jvg0gBDoF7pN1zY6xjzKVWg4c6rXhA0k+jUo3dsjEYTeBxOxRbNWCKu2RDT2j7pPJMF7gHRAN2AYPMmv/B6sn5N3JaHnA4MMQ7oxCf/AA9LKjwGA0y55AJc12OBBAN0+LhIKdxwoUW0hDDfa66GSRLIm8CGBuBERHQuZ1Obq4y+THfnezpQniiqGnVax1GVSxzXBxg3SCDlOXRirJ1Yqm69p2GfWooOE2zm4SCAWuccHEseJDWmG4zhiN6d9BcI9mqVLuIBaCXOwa0kYtktnCIwMKPTdd1LlpzYmlzuU9RHHNXGr+5J7KfH+sUVUn0TpFlVrngEAunGNvQljwF2bswONMbqyQ1nJ0qtSGtTCkmPTZSeuD3fDK/JMXzjB3DJNNGk5zg3Lpww61c+sFOaDxsIA++1PuiODqzvoscRiRKUnwUSjTKQBwu5wJmciP8AiVitaXBpHQRjmc+rBX58WVm3I+LKzblm7Xm2x6zzraXmchj7ccdkrVtfCDmec9GWxejfizs25Y+LKzbleqSoged7NaImRjlEEDq2hdRWEQGgRkZxcebp/Mr0J8Wdm3I+LOzbk9QHnmlaDiAHdMwZ+th2FOtltZIAcQW4S0wOUMjliBhlBV4/FnZtyz8Wtm3IsClLrTjOMZh104n5oLsBgcDv3QudaiHky4OMyS4iSN4dv34CYV4jg3s3krHxbWXyUrHZQ9RgL8SDhkHCIjyQY3YDFIbVZGE8kAAiTycQd14HEr0KeDSzbln4tbNuQFlZ8EdnDbUQ0kjAyRGzcVfSj+iNTKNnfeYMVIECBCEIAZNc9PixWKraS0vFO4S0EAkOqsYYn6ygVl4d7A6bwrMxgTTmRv5JwUj4Zf8ARbX9Wn/XpLyxTdCi42TjKvFHqTRXCTo+0DkWmm0+S88W7sdCfqWkKbxLKjHDeHA+xeWtB6LqV3XKdEPvENwI8YgwMTtg9cKUWXUG2h4u0K1IADlND45V0tyjyh0YzkYrar3L1CLLo1h1kp2YNLjgZHWMVWmuetlK0NaALwc1zcsWvvsLTjzBw61wo6Cq2hjmG1FzqJILKrXMLXY4cs54Gc0waQ0M+m6m1wxLx+Aw5udQTi3v5L60qkv5Odvsl65dESxjoO0XnGexJzoipfJu8mZT5X0Y4vaLs/5MP5xhOHtXNtmqU2kwRhOLXAN5QGRHV1qcp0yWLFGS8jlSs9B1MB1KDEFwjtGKbXaH4u8abpwwB2jd04p4pkCxNrlrbxrPpnDY2m1wOM7HOEJBVtJ4wtAAgHHDYyd3MowxU71bkZ5Mf6VHYfNV9cW0qT21GlgY0knYdmG1SCy65U+JYSbstmHQCOkFV1Xks8QGXFpGEECCCcN5Ki+sWgXUrXXpASKdRzBuMbp2K9pLZlMcj2aLltWu9IfPb2jvTZW17peU30gqeboaq7C7sJxIGA6Vs7V2oCQbgj6bT7EWkS1TeyLlJkYmQd+K6ttTxgHuHQ53euLBgFsF4Vyne7PQaY8HYWyp5b/Sd3rq21v8t/pO70mC6NKjqnyyDjHgUttT/Lf6Tu9dG2p/lu9J3ekzV1aVG58splGPAoban+W70nd67NtL/Kd6Tu9JWLs1RbnyzPJLgUttDvKd6R71u2u7yneke9J2rqFG58sokkdxXd5Tu0rPHO8p3ae9cwVsCi58solRvxzvKd2laOru8p3pFYJWjyn8/LIWPWqWmnVS+mf2ZLZ3/mVJVBtQf01o+0KnK950/wDij9l+DK9wQhCuEQvhjE6Gtf1af9ekvLQo716l4ZP9Ftf1af8AXpLyy0JoaHHRFuNCq2pTMPYQQVburfCqZArSZEZ7YGKpuinGzWiI5vYqcmCGTzJeeTRDI4qvYlWtOsLKtqfUcyQ85iJi5E5gTICV6t6LfWe1oZyrwc0neBIUT0lTxEZHlDrUm1b00aBpvaYO3put2dqz58co42se/wBTZiyKUlqSLOdqvWHLaxl74OLOWyHEtuwSMsVHtMaKqtFQ1KV3jM3XTgbwdyTsxb6yn7RGvbi0GrdI2kCDjMewp1t2t1m4p0gvkeJdBntWdTjLxqaf1W5JPLil80E1yiutJULujKQ2/Cap6uKYO5R2uDxrzjk/+mVINLazUXWVlK9cc2q95bdccD4pmIyw6lGK2mqV4u4w4zsO0QuhC3FGTJSm65JtqRqs21teXPuhjpgAOJvNHYBHrT7rPwd8Y59WlDnON4tyx5tmxVnYNam0zLarmmSS5oIJkAbM8lYGh+FulecKl57cLrhdBHJAIIMSJkqvJHx5f+hxcruP+mV9pqyVLM4tqUy0jePZOCjdq05nEjqH4FWNwga30LW0XGwWziYkzG7oVTWyniT0qHTynJPX9f5+pZmajVIu1gwCyssGA6FkheaePydhSMBbtC1C1tFa7dHlyJAJjDOAMVKOBzelEJz0q2KmU1m0uuU3vibjXOiYm6CYnZkozprQ9SpTphvGPJvuxaIAbExAEbdp2dcb+EVab4AIJacC2Tdggk4etdKHwnV/6OdLq0TXVzT5tFG866yoC4QDIMNDgRMR4wHUpA0bsVTFj0s4VHNcRdxHitkxlBOakmi9aHUWnEXD4ocXtlxIkC6YGAflOMFPP8Kp3Blceo1eCxwugKrO0a722mGkXS0QDNOS4YZHDHbKlVLXmi67dp1Tf8UQ0Ok7InOcFlfw3IvYjLIrokoK2BUVHCJZr5ab4jNwAcB1AznhkpLZ6oexr24tcA5pgiQRIOOSpn0k4fqRVqR1Llzc5BOMfnatHFQ7AhZwf/pbR9o5TlQbg8/SV/tHe1TlerxKoRX0Rne4IQhWCIXwxj/4a1/Vp/16S8uNC9ScMP8Ao1r+rT/r0l5faxNEkbsC60zBWGMW11Mkh8pUONoGPGpY9LD3JvpVLpwMJ01brXajSfFPJcPonArXWHQbqFYtjknlNO9pRJJocW06FrNO/IOxktNOREbX47tyR1dPyIN7q96Z6lldslcH2Z+4rPoiX9xiu06TnIHsCbnu6UOonctOJKsSorbbAPjYuzLW4ZLmygSlNPR7pyQCs0FoJGK41KiWusjhsXKpZsMcOf8A4TVCaZdVLIdC0tD7t3ECXAY7ZOSR1NP0qTA6peYMACQMTEwIOeBSC06yUKr6LhWFOm1xL5eGPiQPFIdEQTJG5cZdM29jrSzpDzabS2mAXbSAMszlmQmi0a0tJAawOaJN4tJdmRF3IYAYzt5ltQ01ZLQ19Co9tbluuloLSQXEtLS7G9jmOzYmS1aAqUnE0m8czMZNqDmLcZ6RnuC0dP08E7lujL1OadUl4Y5N1os4YIc4G69rSaT/ABi3IGMBiFEdK6XdfYQDIpgTD5cHNdnJ2gyuls062nILeVldnEdMjBRqtbi9xccz+YXSjFbpnN1P3Qs4l0yPz+ZKdqVcCmwOJJAMiB5RIHNiTlvTNS0lvCUC2Aq5xi92R1yFdS1uuQBid+O0RG7D2LazPyvXgQMYMRJ2c+M9SS/ClltfFGmNVY9c7ujNRnKkNJHP0DPrKlOjtOUmtphz62F2RDrohgF1rb8QCM8NijbbStXW0IljjL3EpyXsSjSms7HMNw1Gu5V0w/A7IN4x6lPtG23jaLH3XNvNBhwIOQxxxiZg7c1XupVmoVazjXlwY28GwS0kkDEDMZ+pWFU0pS8o+i7uXO6qCbSS2LoS5Hng78ev9o7+YqcqCcGzwTWIyNR5HpFTtaYqoore4IQhSEMuuOgBbbFWs5cWcYG8oAOIuva/IkT4sdaoevwRWhryGlzgMjdAn1r0ksXRuQB5tHBXadx9H3rYcFtp3Hs969IXBuRdG5A7Z54ocG9qbk09nvT3pDVe22imxj6bPk8GuAdejcSXQR1K7Lo3IuoHqZQTdQrUP2YPUe9ZOodp80Ow96vy6EXRuUdKJdyXJ57q8G9od+zjq96Tu4L7R5Pq969GXRuRdG5OkR1s85jgvtPk+r3rvS4O7U35s9S9C3RuRdG5FIeuSPPruD61H5nq964P4M7Sfmx1e9eibo3IujcjSg7kinTZ31KQZUDHNIF5jmAt2HEHnSTwXoeYof8AhaPxTmLK2cPV/wAo4pu/2exQ0UaGxPRsdwANbTaBkG02t9hRUDj871uHsct7zfL9i1c9o2k9DUu2P7jda9CsqmajGPnMuDnHtLikR1Ss/mKfo+9PpcMuVPRHbuWbv0T6u9NRYmojA3VGz+Zp+j711bqtQ8xT9Ad6emU9+CzjsA7QPwUtLINIaG6tUPMU/Q966t1fo+Yp+gE7dg/PQtXvn5zfz1p6WQ8CBurtDzNP0AlTNXqEfoqf/jZ3LZ+HzxPV3rQV8fGkcx96ekg6O1PQlFuIpsGyQ1o9iVHRrBkB2JD8KaNr+jAoOkMMOMP+4eoRinoI0Sfg0ZHHfaPH3ip4oFwXvltU44vccc/GOfOp6kAIQhAAhCEACEIQAIQhAAhCEACEIQAIQhAAhCEAU1abRSDsb3MCQSekByw22C4LrWQZiac4fWEmeZSLTnB491Qmi9zQd5Lj2ukpt+LO0edPq7lK0Wa0NRt7iYDmZwBBBGzIhD7WRnieam87OeE7s4N7UP2zl0HB1avPuw6EWg1jNZ7VPzanVSI7RPqW77UT4tJxHU0HtxTv8X9s/eHeruWPi9tf7w/tTtBqQx/DXzHFNBnIvaT05xCxUbVc7IsAxPJaQf8AdeT2ODq1eedj0H2hZdwd2qI490bsEakK0NDbI7NxcZ2Q2R94rcWQNEue7rIierNOPxb2rzzu1aHgztPnSnqQWhFfpeV6uboxWvwikXQHPnbyXXevBL/iytPnXdqw3gytI/alGtCtCIWxgxEnfg4+ruwSatpFonE8wgxz5j8wnT4r7R513aVn4r7R509M49qNYWh54K3y2od73H7xVgKL6lasusjSHGSTM86lCrIghCEACEIQAIQhAAhCEACEIQAIQhAAhCEACEIQAIQhAAhCEACEIQAIQhAAhCEACEIQAIQhAAhCEACEI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 name="Picture 1">
            <a:extLst>
              <a:ext uri="{FF2B5EF4-FFF2-40B4-BE49-F238E27FC236}">
                <a16:creationId xmlns:a16="http://schemas.microsoft.com/office/drawing/2014/main" id="{E595789D-B233-4A75-B94F-7E867D772247}"/>
              </a:ext>
            </a:extLst>
          </p:cNvPr>
          <p:cNvPicPr>
            <a:picLocks noChangeAspect="1"/>
          </p:cNvPicPr>
          <p:nvPr/>
        </p:nvPicPr>
        <p:blipFill>
          <a:blip r:embed="rId10"/>
          <a:stretch>
            <a:fillRect/>
          </a:stretch>
        </p:blipFill>
        <p:spPr>
          <a:xfrm>
            <a:off x="3361004" y="2956675"/>
            <a:ext cx="2029780" cy="1268613"/>
          </a:xfrm>
          <a:prstGeom prst="rect">
            <a:avLst/>
          </a:prstGeom>
        </p:spPr>
      </p:pic>
    </p:spTree>
    <p:extLst>
      <p:ext uri="{BB962C8B-B14F-4D97-AF65-F5344CB8AC3E}">
        <p14:creationId xmlns:p14="http://schemas.microsoft.com/office/powerpoint/2010/main" val="7329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58711" y="135617"/>
            <a:ext cx="6223130" cy="6173703"/>
          </a:xfrm>
        </p:spPr>
        <p:txBody>
          <a:bodyPr>
            <a:normAutofit fontScale="90000"/>
          </a:bodyPr>
          <a:lstStyle/>
          <a:p>
            <a:pPr algn="ctr">
              <a:defRPr/>
            </a:pPr>
            <a:br>
              <a:rPr lang="tr-TR" sz="3600" b="1" dirty="0">
                <a:solidFill>
                  <a:srgbClr val="0000FF"/>
                </a:solidFill>
                <a:latin typeface="Agency FB" pitchFamily="34" charset="0"/>
              </a:rPr>
            </a:br>
            <a:br>
              <a:rPr lang="tr-TR" sz="3600" b="1" dirty="0">
                <a:solidFill>
                  <a:srgbClr val="0000FF"/>
                </a:solidFill>
                <a:latin typeface="Agency FB" pitchFamily="34" charset="0"/>
              </a:rPr>
            </a:br>
            <a:r>
              <a:rPr lang="en-US" sz="3200" b="1" dirty="0">
                <a:solidFill>
                  <a:srgbClr val="0000FF"/>
                </a:solidFill>
                <a:latin typeface="Agency FB" pitchFamily="34" charset="0"/>
              </a:rPr>
              <a:t>For Purchase-Selling Operations of</a:t>
            </a:r>
            <a:br>
              <a:rPr lang="en-US" sz="3200" b="1" dirty="0">
                <a:solidFill>
                  <a:srgbClr val="0000FF"/>
                </a:solidFill>
                <a:latin typeface="Agency FB" pitchFamily="34" charset="0"/>
              </a:rPr>
            </a:br>
            <a:r>
              <a:rPr lang="en-US" sz="3200" b="1" dirty="0">
                <a:solidFill>
                  <a:srgbClr val="0000FF"/>
                </a:solidFill>
                <a:latin typeface="Agency FB" pitchFamily="34" charset="0"/>
              </a:rPr>
              <a:t>Commercial</a:t>
            </a:r>
            <a:r>
              <a:rPr lang="tr-TR" sz="3200" b="1" dirty="0">
                <a:solidFill>
                  <a:srgbClr val="0000FF"/>
                </a:solidFill>
                <a:latin typeface="Agency FB" pitchFamily="34" charset="0"/>
              </a:rPr>
              <a:t>-</a:t>
            </a:r>
            <a:r>
              <a:rPr lang="en-US" sz="3200" b="1" dirty="0">
                <a:solidFill>
                  <a:srgbClr val="0000FF"/>
                </a:solidFill>
                <a:latin typeface="Agency FB" pitchFamily="34" charset="0"/>
              </a:rPr>
              <a:t>Industrial</a:t>
            </a:r>
            <a:r>
              <a:rPr lang="tr-TR" sz="3200" b="1" dirty="0">
                <a:solidFill>
                  <a:srgbClr val="0000FF"/>
                </a:solidFill>
                <a:latin typeface="Agency FB" pitchFamily="34" charset="0"/>
              </a:rPr>
              <a:t> </a:t>
            </a:r>
            <a:br>
              <a:rPr lang="tr-TR" sz="3200" b="1" dirty="0">
                <a:solidFill>
                  <a:srgbClr val="0000FF"/>
                </a:solidFill>
                <a:latin typeface="Agency FB" pitchFamily="34" charset="0"/>
              </a:rPr>
            </a:br>
            <a:r>
              <a:rPr lang="en-US" sz="3200" b="1" dirty="0">
                <a:solidFill>
                  <a:srgbClr val="0000FF"/>
                </a:solidFill>
                <a:latin typeface="Agency FB" pitchFamily="34" charset="0"/>
              </a:rPr>
              <a:t>Commodities</a:t>
            </a:r>
            <a:r>
              <a:rPr lang="tr-TR" sz="3200" b="1" dirty="0">
                <a:solidFill>
                  <a:srgbClr val="0000FF"/>
                </a:solidFill>
                <a:latin typeface="Agency FB" pitchFamily="34" charset="0"/>
              </a:rPr>
              <a:t> </a:t>
            </a:r>
            <a:r>
              <a:rPr lang="en-US" sz="3200" b="1" dirty="0">
                <a:solidFill>
                  <a:srgbClr val="0000FF"/>
                </a:solidFill>
                <a:latin typeface="Agency FB" pitchFamily="34" charset="0"/>
              </a:rPr>
              <a:t>and</a:t>
            </a:r>
            <a:r>
              <a:rPr lang="tr-TR" sz="3200" b="1" dirty="0">
                <a:solidFill>
                  <a:srgbClr val="0000FF"/>
                </a:solidFill>
                <a:latin typeface="Agency FB" pitchFamily="34" charset="0"/>
              </a:rPr>
              <a:t> </a:t>
            </a:r>
            <a:br>
              <a:rPr lang="tr-TR" sz="3200" b="1" dirty="0">
                <a:solidFill>
                  <a:srgbClr val="0000FF"/>
                </a:solidFill>
                <a:latin typeface="Agency FB" pitchFamily="34" charset="0"/>
              </a:rPr>
            </a:br>
            <a:r>
              <a:rPr lang="en-US" sz="3200" b="1" dirty="0">
                <a:solidFill>
                  <a:srgbClr val="0000FF"/>
                </a:solidFill>
                <a:latin typeface="Agency FB" pitchFamily="34" charset="0"/>
              </a:rPr>
              <a:t>Services</a:t>
            </a:r>
            <a:br>
              <a:rPr lang="tr-TR" sz="4400" b="1" dirty="0">
                <a:solidFill>
                  <a:srgbClr val="0000FF"/>
                </a:solidFill>
                <a:latin typeface="Agency FB" pitchFamily="34" charset="0"/>
              </a:rPr>
            </a:br>
            <a:br>
              <a:rPr lang="tr-TR" sz="3600" b="1" dirty="0">
                <a:solidFill>
                  <a:srgbClr val="2E0BC5"/>
                </a:solidFill>
                <a:latin typeface="Agency FB" pitchFamily="34" charset="0"/>
              </a:rPr>
            </a:br>
            <a:br>
              <a:rPr lang="tr-TR" sz="3200" b="1" dirty="0">
                <a:solidFill>
                  <a:srgbClr val="2E0BC5"/>
                </a:solidFill>
                <a:latin typeface="Agency FB" pitchFamily="34" charset="0"/>
              </a:rPr>
            </a:br>
            <a:r>
              <a:rPr lang="tr-TR" sz="3200" b="1" dirty="0">
                <a:solidFill>
                  <a:srgbClr val="2E0BC5"/>
                </a:solidFill>
                <a:latin typeface="Agency FB" pitchFamily="34" charset="0"/>
              </a:rPr>
              <a:t> </a:t>
            </a:r>
            <a:br>
              <a:rPr lang="tr-TR" sz="3200" b="1" dirty="0">
                <a:solidFill>
                  <a:srgbClr val="2E0BC5"/>
                </a:solidFill>
                <a:latin typeface="Agency FB" pitchFamily="34" charset="0"/>
              </a:rPr>
            </a:br>
            <a:br>
              <a:rPr lang="en-US" sz="3200" dirty="0">
                <a:solidFill>
                  <a:srgbClr val="C00000"/>
                </a:solidFill>
                <a:latin typeface="Agency FB" pitchFamily="34" charset="0"/>
              </a:rPr>
            </a:br>
            <a:br>
              <a:rPr lang="en-US" sz="3200" dirty="0">
                <a:solidFill>
                  <a:srgbClr val="C00000"/>
                </a:solidFill>
                <a:latin typeface="Agency FB" pitchFamily="34" charset="0"/>
              </a:rPr>
            </a:br>
            <a:r>
              <a:rPr lang="en-US" sz="3200" dirty="0">
                <a:solidFill>
                  <a:srgbClr val="C00000"/>
                </a:solidFill>
                <a:latin typeface="Agency FB" pitchFamily="34" charset="0"/>
              </a:rPr>
              <a:t>Gulf-US Financial </a:t>
            </a:r>
            <a:r>
              <a:rPr lang="en-US" sz="3200" dirty="0" err="1">
                <a:solidFill>
                  <a:srgbClr val="C00000"/>
                </a:solidFill>
                <a:latin typeface="Agency FB" pitchFamily="34" charset="0"/>
              </a:rPr>
              <a:t>Sevices</a:t>
            </a:r>
            <a:r>
              <a:rPr lang="en-US" sz="3200" dirty="0">
                <a:solidFill>
                  <a:srgbClr val="C00000"/>
                </a:solidFill>
                <a:latin typeface="Agency FB" pitchFamily="34" charset="0"/>
              </a:rPr>
              <a:t> </a:t>
            </a:r>
            <a:br>
              <a:rPr lang="en-US" sz="3200" dirty="0">
                <a:solidFill>
                  <a:srgbClr val="C00000"/>
                </a:solidFill>
                <a:latin typeface="Agency FB" pitchFamily="34" charset="0"/>
              </a:rPr>
            </a:br>
            <a:r>
              <a:rPr lang="en-US" sz="3200" dirty="0">
                <a:solidFill>
                  <a:srgbClr val="C00000"/>
                </a:solidFill>
                <a:latin typeface="Agency FB" pitchFamily="34" charset="0"/>
              </a:rPr>
              <a:t> </a:t>
            </a:r>
            <a:r>
              <a:rPr lang="en-US" sz="2000" dirty="0">
                <a:solidFill>
                  <a:srgbClr val="C00000"/>
                </a:solidFill>
                <a:latin typeface="Agency FB" pitchFamily="34" charset="0"/>
              </a:rPr>
              <a:t>www.GulfUSCapital.com</a:t>
            </a:r>
            <a:r>
              <a:rPr lang="en-US" sz="3200" dirty="0">
                <a:solidFill>
                  <a:srgbClr val="C00000"/>
                </a:solidFill>
                <a:latin typeface="Agency FB" pitchFamily="34" charset="0"/>
              </a:rPr>
              <a:t> </a:t>
            </a:r>
            <a:endParaRPr lang="tr-TR" sz="3200" dirty="0">
              <a:solidFill>
                <a:srgbClr val="00B050"/>
              </a:solidFill>
            </a:endParaRPr>
          </a:p>
        </p:txBody>
      </p:sp>
      <p:sp>
        <p:nvSpPr>
          <p:cNvPr id="2055" name="Text Box 7"/>
          <p:cNvSpPr txBox="1">
            <a:spLocks noChangeArrowheads="1"/>
          </p:cNvSpPr>
          <p:nvPr/>
        </p:nvSpPr>
        <p:spPr bwMode="auto">
          <a:xfrm>
            <a:off x="107504" y="3140968"/>
            <a:ext cx="9144000" cy="584200"/>
          </a:xfrm>
          <a:prstGeom prst="rect">
            <a:avLst/>
          </a:prstGeom>
          <a:noFill/>
          <a:ln w="9525">
            <a:noFill/>
            <a:miter lim="800000"/>
            <a:headEnd/>
            <a:tailEnd/>
          </a:ln>
          <a:effectLst/>
        </p:spPr>
        <p:txBody>
          <a:bodyPr>
            <a:spAutoFit/>
          </a:bodyPr>
          <a:lstStyle/>
          <a:p>
            <a:pPr algn="ctr">
              <a:defRPr/>
            </a:pPr>
            <a:r>
              <a:rPr lang="tr-TR" sz="3200" b="1" dirty="0"/>
              <a:t>         </a:t>
            </a:r>
            <a:endParaRPr lang="tr-TR" sz="3200" b="1" dirty="0">
              <a:solidFill>
                <a:srgbClr val="0070C0"/>
              </a:solidFill>
              <a:effectLst>
                <a:outerShdw blurRad="38100" dist="38100" dir="2700000" algn="tl">
                  <a:srgbClr val="C0C0C0"/>
                </a:outerShdw>
              </a:effectLst>
              <a:latin typeface="Comic Sans MS" pitchFamily="66" charset="0"/>
            </a:endParaRPr>
          </a:p>
        </p:txBody>
      </p:sp>
      <p:sp>
        <p:nvSpPr>
          <p:cNvPr id="307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078" name="Rectangle 13"/>
          <p:cNvSpPr>
            <a:spLocks noChangeArrowheads="1"/>
          </p:cNvSpPr>
          <p:nvPr/>
        </p:nvSpPr>
        <p:spPr bwMode="auto">
          <a:xfrm>
            <a:off x="0" y="647700"/>
            <a:ext cx="184150" cy="92075"/>
          </a:xfrm>
          <a:prstGeom prst="rect">
            <a:avLst/>
          </a:prstGeom>
          <a:noFill/>
          <a:ln w="9525">
            <a:noFill/>
            <a:miter lim="800000"/>
            <a:headEnd/>
            <a:tailEnd/>
          </a:ln>
        </p:spPr>
        <p:txBody>
          <a:bodyPr wrap="none" anchor="ctr">
            <a:spAutoFit/>
          </a:bodyPr>
          <a:lstStyle/>
          <a:p>
            <a:pPr eaLnBrk="0" hangingPunct="0"/>
            <a:r>
              <a:rPr lang="tr-TR">
                <a:solidFill>
                  <a:srgbClr val="000000"/>
                </a:solidFill>
                <a:cs typeface="Times New Roman" pitchFamily="18" charset="0"/>
              </a:rPr>
              <a:t>         </a:t>
            </a:r>
            <a:endParaRPr lang="tr-TR"/>
          </a:p>
        </p:txBody>
      </p:sp>
      <p:sp>
        <p:nvSpPr>
          <p:cNvPr id="3079" name="Rectangle 14"/>
          <p:cNvSpPr>
            <a:spLocks noChangeArrowheads="1"/>
          </p:cNvSpPr>
          <p:nvPr/>
        </p:nvSpPr>
        <p:spPr bwMode="auto">
          <a:xfrm>
            <a:off x="0" y="1216025"/>
            <a:ext cx="9144000" cy="0"/>
          </a:xfrm>
          <a:prstGeom prst="rect">
            <a:avLst/>
          </a:prstGeom>
          <a:noFill/>
          <a:ln w="9525">
            <a:noFill/>
            <a:miter lim="800000"/>
            <a:headEnd/>
            <a:tailEnd/>
          </a:ln>
        </p:spPr>
        <p:txBody>
          <a:bodyPr wrap="none" anchor="ctr">
            <a:spAutoFit/>
          </a:bodyPr>
          <a:lstStyle/>
          <a:p>
            <a:endParaRPr lang="tr-TR"/>
          </a:p>
        </p:txBody>
      </p:sp>
      <p:sp>
        <p:nvSpPr>
          <p:cNvPr id="3080" name="Rectangle 15"/>
          <p:cNvSpPr>
            <a:spLocks noChangeArrowheads="1"/>
          </p:cNvSpPr>
          <p:nvPr/>
        </p:nvSpPr>
        <p:spPr bwMode="auto">
          <a:xfrm>
            <a:off x="0" y="1692275"/>
            <a:ext cx="9144000" cy="0"/>
          </a:xfrm>
          <a:prstGeom prst="rect">
            <a:avLst/>
          </a:prstGeom>
          <a:noFill/>
          <a:ln w="9525">
            <a:noFill/>
            <a:miter lim="800000"/>
            <a:headEnd/>
            <a:tailEnd/>
          </a:ln>
        </p:spPr>
        <p:txBody>
          <a:bodyPr wrap="none" anchor="ctr">
            <a:spAutoFit/>
          </a:bodyPr>
          <a:lstStyle/>
          <a:p>
            <a:endParaRPr lang="tr-TR"/>
          </a:p>
        </p:txBody>
      </p:sp>
      <p:sp>
        <p:nvSpPr>
          <p:cNvPr id="3081" name="Rectangle 16"/>
          <p:cNvSpPr>
            <a:spLocks noChangeArrowheads="1"/>
          </p:cNvSpPr>
          <p:nvPr/>
        </p:nvSpPr>
        <p:spPr bwMode="auto">
          <a:xfrm>
            <a:off x="0" y="2168525"/>
            <a:ext cx="184150" cy="92075"/>
          </a:xfrm>
          <a:prstGeom prst="rect">
            <a:avLst/>
          </a:prstGeom>
          <a:noFill/>
          <a:ln w="9525">
            <a:noFill/>
            <a:miter lim="800000"/>
            <a:headEnd/>
            <a:tailEnd/>
          </a:ln>
        </p:spPr>
        <p:txBody>
          <a:bodyPr wrap="none" anchor="ctr">
            <a:spAutoFit/>
          </a:bodyPr>
          <a:lstStyle/>
          <a:p>
            <a:pPr eaLnBrk="0" hangingPunct="0"/>
            <a:r>
              <a:rPr lang="en-US">
                <a:solidFill>
                  <a:srgbClr val="000000"/>
                </a:solidFill>
                <a:cs typeface="Times New Roman" pitchFamily="18" charset="0"/>
              </a:rPr>
              <a:t> </a:t>
            </a:r>
            <a:endParaRPr lang="en-US"/>
          </a:p>
        </p:txBody>
      </p:sp>
      <p:sp>
        <p:nvSpPr>
          <p:cNvPr id="3082" name="Rectangle 17"/>
          <p:cNvSpPr>
            <a:spLocks noChangeArrowheads="1"/>
          </p:cNvSpPr>
          <p:nvPr/>
        </p:nvSpPr>
        <p:spPr bwMode="auto">
          <a:xfrm>
            <a:off x="0" y="2736850"/>
            <a:ext cx="184150" cy="92075"/>
          </a:xfrm>
          <a:prstGeom prst="rect">
            <a:avLst/>
          </a:prstGeom>
          <a:noFill/>
          <a:ln w="9525">
            <a:noFill/>
            <a:miter lim="800000"/>
            <a:headEnd/>
            <a:tailEnd/>
          </a:ln>
        </p:spPr>
        <p:txBody>
          <a:bodyPr wrap="none" anchor="ctr">
            <a:spAutoFit/>
          </a:bodyPr>
          <a:lstStyle/>
          <a:p>
            <a:pPr eaLnBrk="0" hangingPunct="0"/>
            <a:r>
              <a:rPr lang="en-US">
                <a:solidFill>
                  <a:srgbClr val="000000"/>
                </a:solidFill>
                <a:cs typeface="Times New Roman" pitchFamily="18" charset="0"/>
              </a:rPr>
              <a:t> </a:t>
            </a:r>
            <a:r>
              <a:rPr lang="tr-TR">
                <a:solidFill>
                  <a:srgbClr val="000000"/>
                </a:solidFill>
                <a:cs typeface="Times New Roman" pitchFamily="18" charset="0"/>
              </a:rPr>
              <a:t>  </a:t>
            </a:r>
            <a:endParaRPr lang="tr-TR"/>
          </a:p>
        </p:txBody>
      </p:sp>
      <p:sp>
        <p:nvSpPr>
          <p:cNvPr id="3083" name="Rectangle 18"/>
          <p:cNvSpPr>
            <a:spLocks noChangeArrowheads="1"/>
          </p:cNvSpPr>
          <p:nvPr/>
        </p:nvSpPr>
        <p:spPr bwMode="auto">
          <a:xfrm>
            <a:off x="0" y="3305175"/>
            <a:ext cx="222250" cy="260350"/>
          </a:xfrm>
          <a:prstGeom prst="rect">
            <a:avLst/>
          </a:prstGeom>
          <a:noFill/>
          <a:ln w="9525">
            <a:noFill/>
            <a:miter lim="800000"/>
            <a:headEnd/>
            <a:tailEnd/>
          </a:ln>
        </p:spPr>
        <p:txBody>
          <a:bodyPr wrap="none" anchor="ctr">
            <a:spAutoFit/>
          </a:bodyPr>
          <a:lstStyle/>
          <a:p>
            <a:pPr eaLnBrk="0" hangingPunct="0"/>
            <a:r>
              <a:rPr lang="tr-TR" sz="1100"/>
              <a:t> </a:t>
            </a:r>
            <a:endParaRPr lang="tr-TR"/>
          </a:p>
        </p:txBody>
      </p:sp>
      <p:pic>
        <p:nvPicPr>
          <p:cNvPr id="21" name="Picture 29"/>
          <p:cNvPicPr>
            <a:picLocks noChangeAspect="1" noChangeArrowheads="1"/>
          </p:cNvPicPr>
          <p:nvPr/>
        </p:nvPicPr>
        <p:blipFill>
          <a:blip r:embed="rId2" cstate="print"/>
          <a:srcRect/>
          <a:stretch>
            <a:fillRect/>
          </a:stretch>
        </p:blipFill>
        <p:spPr bwMode="auto">
          <a:xfrm>
            <a:off x="0" y="3645024"/>
            <a:ext cx="1761160" cy="1160528"/>
          </a:xfrm>
          <a:prstGeom prst="rect">
            <a:avLst/>
          </a:prstGeom>
          <a:noFill/>
          <a:ln w="9525">
            <a:noFill/>
            <a:miter lim="800000"/>
            <a:headEnd/>
            <a:tailEnd/>
          </a:ln>
        </p:spPr>
      </p:pic>
      <p:pic>
        <p:nvPicPr>
          <p:cNvPr id="23" name="Picture 31"/>
          <p:cNvPicPr>
            <a:picLocks noChangeAspect="1" noChangeArrowheads="1"/>
          </p:cNvPicPr>
          <p:nvPr/>
        </p:nvPicPr>
        <p:blipFill>
          <a:blip r:embed="rId3" cstate="print"/>
          <a:srcRect/>
          <a:stretch>
            <a:fillRect/>
          </a:stretch>
        </p:blipFill>
        <p:spPr bwMode="auto">
          <a:xfrm>
            <a:off x="0" y="1988840"/>
            <a:ext cx="1763688" cy="1441202"/>
          </a:xfrm>
          <a:prstGeom prst="rect">
            <a:avLst/>
          </a:prstGeom>
          <a:noFill/>
          <a:ln w="9525">
            <a:noFill/>
            <a:miter lim="800000"/>
            <a:headEnd/>
            <a:tailEnd/>
          </a:ln>
        </p:spPr>
      </p:pic>
      <p:pic>
        <p:nvPicPr>
          <p:cNvPr id="24" name="Picture 30" descr="Crystal Greenbay Resort"/>
          <p:cNvPicPr>
            <a:picLocks noChangeAspect="1" noChangeArrowheads="1"/>
          </p:cNvPicPr>
          <p:nvPr/>
        </p:nvPicPr>
        <p:blipFill>
          <a:blip r:embed="rId4" cstate="print"/>
          <a:srcRect/>
          <a:stretch>
            <a:fillRect/>
          </a:stretch>
        </p:blipFill>
        <p:spPr bwMode="auto">
          <a:xfrm>
            <a:off x="6732240" y="4629884"/>
            <a:ext cx="2411760" cy="1596018"/>
          </a:xfrm>
          <a:prstGeom prst="rect">
            <a:avLst/>
          </a:prstGeom>
          <a:noFill/>
          <a:ln w="9525">
            <a:noFill/>
            <a:miter lim="800000"/>
            <a:headEnd/>
            <a:tailEnd/>
          </a:ln>
        </p:spPr>
      </p:pic>
      <p:pic>
        <p:nvPicPr>
          <p:cNvPr id="25" name="Picture 69"/>
          <p:cNvPicPr>
            <a:picLocks noChangeAspect="1" noChangeArrowheads="1"/>
          </p:cNvPicPr>
          <p:nvPr/>
        </p:nvPicPr>
        <p:blipFill>
          <a:blip r:embed="rId5" cstate="print"/>
          <a:srcRect/>
          <a:stretch>
            <a:fillRect/>
          </a:stretch>
        </p:blipFill>
        <p:spPr bwMode="auto">
          <a:xfrm>
            <a:off x="0" y="5122541"/>
            <a:ext cx="2411760" cy="1735459"/>
          </a:xfrm>
          <a:prstGeom prst="rect">
            <a:avLst/>
          </a:prstGeom>
          <a:noFill/>
          <a:ln w="9525">
            <a:noFill/>
            <a:miter lim="800000"/>
            <a:headEnd/>
            <a:tailEnd/>
          </a:ln>
        </p:spPr>
      </p:pic>
      <p:pic>
        <p:nvPicPr>
          <p:cNvPr id="2050" name="Picture 2" descr="http://t3.gstatic.com/images?q=tbn:ANd9GcTyJE2x2Zb-7nJoQbiEbdaiqvjyOYSKlJvNvHo4KnyvJakFR1U5gw"/>
          <p:cNvPicPr>
            <a:picLocks noChangeAspect="1" noChangeArrowheads="1"/>
          </p:cNvPicPr>
          <p:nvPr/>
        </p:nvPicPr>
        <p:blipFill>
          <a:blip r:embed="rId6" cstate="print"/>
          <a:srcRect/>
          <a:stretch>
            <a:fillRect/>
          </a:stretch>
        </p:blipFill>
        <p:spPr bwMode="auto">
          <a:xfrm>
            <a:off x="7911782" y="3645024"/>
            <a:ext cx="1232218" cy="936104"/>
          </a:xfrm>
          <a:prstGeom prst="rect">
            <a:avLst/>
          </a:prstGeom>
          <a:noFill/>
        </p:spPr>
      </p:pic>
      <p:pic>
        <p:nvPicPr>
          <p:cNvPr id="2052" name="Picture 4" descr="http://t0.gstatic.com/images?q=tbn:ANd9GcQKMp1qZxT2O5HDzMMQNUYnf62sqPBradPkV4apZCH4Bstvv9JSXQ"/>
          <p:cNvPicPr>
            <a:picLocks noChangeAspect="1" noChangeArrowheads="1"/>
          </p:cNvPicPr>
          <p:nvPr/>
        </p:nvPicPr>
        <p:blipFill>
          <a:blip r:embed="rId7" cstate="print"/>
          <a:srcRect/>
          <a:stretch>
            <a:fillRect/>
          </a:stretch>
        </p:blipFill>
        <p:spPr bwMode="auto">
          <a:xfrm>
            <a:off x="8057086" y="2564904"/>
            <a:ext cx="1086914" cy="864095"/>
          </a:xfrm>
          <a:prstGeom prst="rect">
            <a:avLst/>
          </a:prstGeom>
          <a:noFill/>
        </p:spPr>
      </p:pic>
      <p:pic>
        <p:nvPicPr>
          <p:cNvPr id="2056" name="Picture 8" descr="http://t2.gstatic.com/images?q=tbn:ANd9GcTRmYgLfw_VLXEH4OWBCOsmg60qo9nt5ybBc7mcwlwRlmXCrtWtwA"/>
          <p:cNvPicPr>
            <a:picLocks noChangeAspect="1" noChangeArrowheads="1"/>
          </p:cNvPicPr>
          <p:nvPr/>
        </p:nvPicPr>
        <p:blipFill>
          <a:blip r:embed="rId8" cstate="print"/>
          <a:srcRect/>
          <a:stretch>
            <a:fillRect/>
          </a:stretch>
        </p:blipFill>
        <p:spPr bwMode="auto">
          <a:xfrm>
            <a:off x="0" y="620688"/>
            <a:ext cx="1658711" cy="1184795"/>
          </a:xfrm>
          <a:prstGeom prst="rect">
            <a:avLst/>
          </a:prstGeom>
          <a:noFill/>
        </p:spPr>
      </p:pic>
      <p:pic>
        <p:nvPicPr>
          <p:cNvPr id="2058" name="Picture 10" descr="http://t2.gstatic.com/images?q=tbn:ANd9GcS7dVo8BQldGpeJ0mJJzdUk52b-s0Vy31D2D9xXbpTZz0Higm8Vug"/>
          <p:cNvPicPr>
            <a:picLocks noChangeAspect="1" noChangeArrowheads="1"/>
          </p:cNvPicPr>
          <p:nvPr/>
        </p:nvPicPr>
        <p:blipFill>
          <a:blip r:embed="rId9" cstate="print"/>
          <a:srcRect/>
          <a:stretch>
            <a:fillRect/>
          </a:stretch>
        </p:blipFill>
        <p:spPr bwMode="auto">
          <a:xfrm>
            <a:off x="6732240" y="2564904"/>
            <a:ext cx="1275166" cy="845490"/>
          </a:xfrm>
          <a:prstGeom prst="rect">
            <a:avLst/>
          </a:prstGeom>
          <a:noFill/>
        </p:spPr>
      </p:pic>
      <p:pic>
        <p:nvPicPr>
          <p:cNvPr id="2060" name="Picture 12" descr="http://t3.gstatic.com/images?q=tbn:ANd9GcRuaVFTZP2u1LFc7D07DYviC1lKT8SEEo4D31LTRkLq6nb2ztmW"/>
          <p:cNvPicPr>
            <a:picLocks noChangeAspect="1" noChangeArrowheads="1"/>
          </p:cNvPicPr>
          <p:nvPr/>
        </p:nvPicPr>
        <p:blipFill>
          <a:blip r:embed="rId10" cstate="print"/>
          <a:srcRect/>
          <a:stretch>
            <a:fillRect/>
          </a:stretch>
        </p:blipFill>
        <p:spPr bwMode="auto">
          <a:xfrm>
            <a:off x="6732241" y="3640848"/>
            <a:ext cx="1080120" cy="953579"/>
          </a:xfrm>
          <a:prstGeom prst="rect">
            <a:avLst/>
          </a:prstGeom>
          <a:noFill/>
        </p:spPr>
      </p:pic>
      <p:pic>
        <p:nvPicPr>
          <p:cNvPr id="2062" name="Picture 14" descr="http://t2.gstatic.com/images?q=tbn:ANd9GcT7p2ENdcYO1uEHoTSrtEDBR3Lb6JH5co4Tc_u0acAFYXhpzvP5"/>
          <p:cNvPicPr>
            <a:picLocks noChangeAspect="1" noChangeArrowheads="1"/>
          </p:cNvPicPr>
          <p:nvPr/>
        </p:nvPicPr>
        <p:blipFill>
          <a:blip r:embed="rId11" cstate="print"/>
          <a:srcRect/>
          <a:stretch>
            <a:fillRect/>
          </a:stretch>
        </p:blipFill>
        <p:spPr bwMode="auto">
          <a:xfrm>
            <a:off x="7884368" y="1412776"/>
            <a:ext cx="1104057" cy="826978"/>
          </a:xfrm>
          <a:prstGeom prst="rect">
            <a:avLst/>
          </a:prstGeom>
          <a:noFill/>
        </p:spPr>
      </p:pic>
      <p:pic>
        <p:nvPicPr>
          <p:cNvPr id="2064" name="Picture 16" descr="http://t2.gstatic.com/images?q=tbn:ANd9GcQgNm9evfy_NxtRrSfixeSq5tHtidFVGKiuX_OKva3mbwGOK07iLA"/>
          <p:cNvPicPr>
            <a:picLocks noChangeAspect="1" noChangeArrowheads="1"/>
          </p:cNvPicPr>
          <p:nvPr/>
        </p:nvPicPr>
        <p:blipFill>
          <a:blip r:embed="rId12" cstate="print"/>
          <a:srcRect/>
          <a:stretch>
            <a:fillRect/>
          </a:stretch>
        </p:blipFill>
        <p:spPr bwMode="auto">
          <a:xfrm>
            <a:off x="7884368" y="260648"/>
            <a:ext cx="1032049" cy="1033983"/>
          </a:xfrm>
          <a:prstGeom prst="rect">
            <a:avLst/>
          </a:prstGeom>
          <a:noFill/>
        </p:spPr>
      </p:pic>
      <p:pic>
        <p:nvPicPr>
          <p:cNvPr id="4" name="Picture 3">
            <a:extLst>
              <a:ext uri="{FF2B5EF4-FFF2-40B4-BE49-F238E27FC236}">
                <a16:creationId xmlns:a16="http://schemas.microsoft.com/office/drawing/2014/main" id="{B63EE377-CB06-4519-B7DF-E19C1D4EC9BC}"/>
              </a:ext>
            </a:extLst>
          </p:cNvPr>
          <p:cNvPicPr>
            <a:picLocks noChangeAspect="1"/>
          </p:cNvPicPr>
          <p:nvPr/>
        </p:nvPicPr>
        <p:blipFill>
          <a:blip r:embed="rId13"/>
          <a:stretch>
            <a:fillRect/>
          </a:stretch>
        </p:blipFill>
        <p:spPr>
          <a:xfrm>
            <a:off x="3556928" y="2794961"/>
            <a:ext cx="2030144" cy="1268078"/>
          </a:xfrm>
          <a:prstGeom prst="rect">
            <a:avLst/>
          </a:prstGeom>
        </p:spPr>
      </p:pic>
    </p:spTree>
    <p:extLst>
      <p:ext uri="{BB962C8B-B14F-4D97-AF65-F5344CB8AC3E}">
        <p14:creationId xmlns:p14="http://schemas.microsoft.com/office/powerpoint/2010/main" val="202748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60042" y="332656"/>
            <a:ext cx="5976663" cy="5976664"/>
          </a:xfrm>
        </p:spPr>
        <p:txBody>
          <a:bodyPr/>
          <a:lstStyle/>
          <a:p>
            <a:pPr algn="ctr">
              <a:defRPr/>
            </a:pPr>
            <a:br>
              <a:rPr lang="tr-TR" sz="3600" b="1" dirty="0">
                <a:solidFill>
                  <a:srgbClr val="0000FF"/>
                </a:solidFill>
                <a:latin typeface="Agency FB" pitchFamily="34" charset="0"/>
              </a:rPr>
            </a:br>
            <a:r>
              <a:rPr lang="tr-TR" sz="3600" b="1" dirty="0">
                <a:solidFill>
                  <a:srgbClr val="2E0BC5"/>
                </a:solidFill>
                <a:latin typeface="Agency FB" pitchFamily="34" charset="0"/>
              </a:rPr>
              <a:t> </a:t>
            </a:r>
            <a:r>
              <a:rPr lang="en-US" sz="3600" b="1" dirty="0">
                <a:solidFill>
                  <a:srgbClr val="2E0BC5"/>
                </a:solidFill>
                <a:latin typeface="Agency FB" pitchFamily="34" charset="0"/>
              </a:rPr>
              <a:t>For the operations of Renting</a:t>
            </a:r>
            <a:r>
              <a:rPr lang="tr-TR" sz="3600" b="1" dirty="0">
                <a:solidFill>
                  <a:srgbClr val="0000FF"/>
                </a:solidFill>
                <a:latin typeface="Agency FB" pitchFamily="34" charset="0"/>
              </a:rPr>
              <a:t>-</a:t>
            </a:r>
            <a:r>
              <a:rPr lang="en-US" sz="3600" b="1" dirty="0">
                <a:solidFill>
                  <a:srgbClr val="0000FF"/>
                </a:solidFill>
                <a:latin typeface="Agency FB" pitchFamily="34" charset="0"/>
              </a:rPr>
              <a:t>Usufruct</a:t>
            </a:r>
            <a:r>
              <a:rPr lang="tr-TR" sz="3600" b="1" dirty="0">
                <a:solidFill>
                  <a:srgbClr val="0000FF"/>
                </a:solidFill>
                <a:latin typeface="Agency FB" pitchFamily="34" charset="0"/>
              </a:rPr>
              <a:t>-</a:t>
            </a:r>
            <a:r>
              <a:rPr lang="en-US" sz="3600" b="1" dirty="0">
                <a:solidFill>
                  <a:srgbClr val="0000FF"/>
                </a:solidFill>
                <a:latin typeface="Agency FB" pitchFamily="34" charset="0"/>
              </a:rPr>
              <a:t>licensing</a:t>
            </a:r>
            <a:r>
              <a:rPr lang="tr-TR" sz="3600" b="1" dirty="0">
                <a:solidFill>
                  <a:srgbClr val="0000FF"/>
                </a:solidFill>
                <a:latin typeface="Agency FB" pitchFamily="34" charset="0"/>
              </a:rPr>
              <a:t>- </a:t>
            </a:r>
            <a:br>
              <a:rPr lang="tr-TR" sz="3600" b="1" dirty="0">
                <a:solidFill>
                  <a:srgbClr val="0000FF"/>
                </a:solidFill>
                <a:latin typeface="Agency FB" pitchFamily="34" charset="0"/>
              </a:rPr>
            </a:br>
            <a:r>
              <a:rPr lang="en-US" sz="3600" b="1" dirty="0">
                <a:solidFill>
                  <a:srgbClr val="0000FF"/>
                </a:solidFill>
                <a:latin typeface="Agency FB" pitchFamily="34" charset="0"/>
              </a:rPr>
              <a:t>Partnership</a:t>
            </a:r>
            <a:r>
              <a:rPr lang="tr-TR" sz="3600" b="1" dirty="0">
                <a:solidFill>
                  <a:srgbClr val="0000FF"/>
                </a:solidFill>
                <a:latin typeface="Agency FB" pitchFamily="34" charset="0"/>
              </a:rPr>
              <a:t>-</a:t>
            </a:r>
            <a:r>
              <a:rPr lang="en-US" sz="3600" b="1" dirty="0">
                <a:solidFill>
                  <a:srgbClr val="0000FF"/>
                </a:solidFill>
                <a:latin typeface="Agency FB" pitchFamily="34" charset="0"/>
              </a:rPr>
              <a:t>Forfeiting</a:t>
            </a:r>
            <a:br>
              <a:rPr lang="tr-TR" sz="3600" b="1" dirty="0">
                <a:solidFill>
                  <a:srgbClr val="0000FF"/>
                </a:solidFill>
                <a:latin typeface="Agency FB" pitchFamily="34" charset="0"/>
              </a:rPr>
            </a:br>
            <a:br>
              <a:rPr lang="tr-TR" sz="3200" b="1" dirty="0">
                <a:solidFill>
                  <a:srgbClr val="2E0BC5"/>
                </a:solidFill>
                <a:latin typeface="Agency FB" pitchFamily="34" charset="0"/>
              </a:rPr>
            </a:br>
            <a:r>
              <a:rPr lang="tr-TR" sz="3200" b="1" dirty="0">
                <a:solidFill>
                  <a:srgbClr val="2E0BC5"/>
                </a:solidFill>
                <a:latin typeface="Agency FB" pitchFamily="34" charset="0"/>
              </a:rPr>
              <a:t> </a:t>
            </a:r>
            <a:br>
              <a:rPr lang="tr-TR" sz="3200" b="1" dirty="0">
                <a:solidFill>
                  <a:srgbClr val="C00000"/>
                </a:solidFill>
                <a:latin typeface="Agency FB" pitchFamily="34" charset="0"/>
              </a:rPr>
            </a:br>
            <a:br>
              <a:rPr lang="tr-TR" sz="3200" b="1" dirty="0">
                <a:solidFill>
                  <a:srgbClr val="C00000"/>
                </a:solidFill>
                <a:latin typeface="Agency FB" pitchFamily="34" charset="0"/>
              </a:rPr>
            </a:br>
            <a:br>
              <a:rPr lang="tr-TR" sz="3200" b="1" dirty="0">
                <a:solidFill>
                  <a:srgbClr val="C00000"/>
                </a:solidFill>
                <a:latin typeface="Agency FB" pitchFamily="34" charset="0"/>
              </a:rPr>
            </a:br>
            <a:r>
              <a:rPr lang="tr-TR" sz="3200" b="1" dirty="0">
                <a:solidFill>
                  <a:srgbClr val="0000FF"/>
                </a:solidFill>
                <a:latin typeface="Agency FB" pitchFamily="34" charset="0"/>
              </a:rPr>
              <a:t> </a:t>
            </a:r>
            <a:r>
              <a:rPr lang="en-US" sz="3200" dirty="0">
                <a:solidFill>
                  <a:srgbClr val="C00000"/>
                </a:solidFill>
                <a:latin typeface="Agency FB" pitchFamily="34" charset="0"/>
              </a:rPr>
              <a:t>Gulf-US Financial </a:t>
            </a:r>
            <a:r>
              <a:rPr lang="en-US" sz="3200" dirty="0" err="1">
                <a:solidFill>
                  <a:srgbClr val="C00000"/>
                </a:solidFill>
                <a:latin typeface="Agency FB" pitchFamily="34" charset="0"/>
              </a:rPr>
              <a:t>Sevices</a:t>
            </a:r>
            <a:r>
              <a:rPr lang="en-US" sz="3200" dirty="0">
                <a:solidFill>
                  <a:srgbClr val="C00000"/>
                </a:solidFill>
                <a:latin typeface="Agency FB" pitchFamily="34" charset="0"/>
              </a:rPr>
              <a:t> </a:t>
            </a:r>
            <a:br>
              <a:rPr lang="en-US" sz="3200" dirty="0">
                <a:solidFill>
                  <a:srgbClr val="C00000"/>
                </a:solidFill>
                <a:latin typeface="Agency FB" pitchFamily="34" charset="0"/>
              </a:rPr>
            </a:br>
            <a:r>
              <a:rPr lang="en-US" sz="3200" dirty="0">
                <a:solidFill>
                  <a:srgbClr val="C00000"/>
                </a:solidFill>
                <a:latin typeface="Agency FB" pitchFamily="34" charset="0"/>
              </a:rPr>
              <a:t> </a:t>
            </a:r>
            <a:r>
              <a:rPr lang="en-US" sz="1800" dirty="0">
                <a:solidFill>
                  <a:srgbClr val="C00000"/>
                </a:solidFill>
                <a:latin typeface="Agency FB" pitchFamily="34" charset="0"/>
              </a:rPr>
              <a:t>www.GulfUSCapital.com</a:t>
            </a:r>
            <a:r>
              <a:rPr lang="en-US" sz="3200" dirty="0">
                <a:solidFill>
                  <a:srgbClr val="C00000"/>
                </a:solidFill>
                <a:latin typeface="Agency FB" pitchFamily="34" charset="0"/>
              </a:rPr>
              <a:t> </a:t>
            </a:r>
            <a:br>
              <a:rPr lang="tr-TR" sz="1400" b="1" dirty="0">
                <a:latin typeface="Arial" pitchFamily="34" charset="0"/>
                <a:cs typeface="Arial" pitchFamily="34" charset="0"/>
              </a:rPr>
            </a:br>
            <a:endParaRPr lang="tr-TR" sz="1400" dirty="0">
              <a:solidFill>
                <a:srgbClr val="00B050"/>
              </a:solidFill>
            </a:endParaRPr>
          </a:p>
        </p:txBody>
      </p:sp>
      <p:sp>
        <p:nvSpPr>
          <p:cNvPr id="2055" name="Text Box 7"/>
          <p:cNvSpPr txBox="1">
            <a:spLocks noChangeArrowheads="1"/>
          </p:cNvSpPr>
          <p:nvPr/>
        </p:nvSpPr>
        <p:spPr bwMode="auto">
          <a:xfrm>
            <a:off x="0" y="3212976"/>
            <a:ext cx="9144000" cy="584200"/>
          </a:xfrm>
          <a:prstGeom prst="rect">
            <a:avLst/>
          </a:prstGeom>
          <a:noFill/>
          <a:ln w="9525">
            <a:noFill/>
            <a:miter lim="800000"/>
            <a:headEnd/>
            <a:tailEnd/>
          </a:ln>
          <a:effectLst/>
        </p:spPr>
        <p:txBody>
          <a:bodyPr>
            <a:spAutoFit/>
          </a:bodyPr>
          <a:lstStyle/>
          <a:p>
            <a:pPr algn="ctr">
              <a:defRPr/>
            </a:pPr>
            <a:r>
              <a:rPr lang="tr-TR" sz="3200" b="1" dirty="0"/>
              <a:t>         </a:t>
            </a:r>
            <a:endParaRPr lang="tr-TR" sz="3200" b="1" dirty="0">
              <a:solidFill>
                <a:srgbClr val="0070C0"/>
              </a:solidFill>
              <a:effectLst>
                <a:outerShdw blurRad="38100" dist="38100" dir="2700000" algn="tl">
                  <a:srgbClr val="C0C0C0"/>
                </a:outerShdw>
              </a:effectLst>
              <a:latin typeface="Comic Sans MS" pitchFamily="66" charset="0"/>
            </a:endParaRPr>
          </a:p>
        </p:txBody>
      </p:sp>
      <p:sp>
        <p:nvSpPr>
          <p:cNvPr id="307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078" name="Rectangle 13"/>
          <p:cNvSpPr>
            <a:spLocks noChangeArrowheads="1"/>
          </p:cNvSpPr>
          <p:nvPr/>
        </p:nvSpPr>
        <p:spPr bwMode="auto">
          <a:xfrm>
            <a:off x="0" y="647700"/>
            <a:ext cx="184150" cy="92075"/>
          </a:xfrm>
          <a:prstGeom prst="rect">
            <a:avLst/>
          </a:prstGeom>
          <a:noFill/>
          <a:ln w="9525">
            <a:noFill/>
            <a:miter lim="800000"/>
            <a:headEnd/>
            <a:tailEnd/>
          </a:ln>
        </p:spPr>
        <p:txBody>
          <a:bodyPr wrap="none" anchor="ctr">
            <a:spAutoFit/>
          </a:bodyPr>
          <a:lstStyle/>
          <a:p>
            <a:pPr eaLnBrk="0" hangingPunct="0"/>
            <a:r>
              <a:rPr lang="tr-TR">
                <a:solidFill>
                  <a:srgbClr val="000000"/>
                </a:solidFill>
                <a:cs typeface="Times New Roman" pitchFamily="18" charset="0"/>
              </a:rPr>
              <a:t>         </a:t>
            </a:r>
            <a:endParaRPr lang="tr-TR"/>
          </a:p>
        </p:txBody>
      </p:sp>
      <p:sp>
        <p:nvSpPr>
          <p:cNvPr id="3079" name="Rectangle 14"/>
          <p:cNvSpPr>
            <a:spLocks noChangeArrowheads="1"/>
          </p:cNvSpPr>
          <p:nvPr/>
        </p:nvSpPr>
        <p:spPr bwMode="auto">
          <a:xfrm>
            <a:off x="0" y="1216025"/>
            <a:ext cx="9144000" cy="0"/>
          </a:xfrm>
          <a:prstGeom prst="rect">
            <a:avLst/>
          </a:prstGeom>
          <a:noFill/>
          <a:ln w="9525">
            <a:noFill/>
            <a:miter lim="800000"/>
            <a:headEnd/>
            <a:tailEnd/>
          </a:ln>
        </p:spPr>
        <p:txBody>
          <a:bodyPr wrap="none" anchor="ctr">
            <a:spAutoFit/>
          </a:bodyPr>
          <a:lstStyle/>
          <a:p>
            <a:endParaRPr lang="tr-TR"/>
          </a:p>
        </p:txBody>
      </p:sp>
      <p:sp>
        <p:nvSpPr>
          <p:cNvPr id="3080" name="Rectangle 15"/>
          <p:cNvSpPr>
            <a:spLocks noChangeArrowheads="1"/>
          </p:cNvSpPr>
          <p:nvPr/>
        </p:nvSpPr>
        <p:spPr bwMode="auto">
          <a:xfrm>
            <a:off x="0" y="1692275"/>
            <a:ext cx="9144000" cy="0"/>
          </a:xfrm>
          <a:prstGeom prst="rect">
            <a:avLst/>
          </a:prstGeom>
          <a:noFill/>
          <a:ln w="9525">
            <a:noFill/>
            <a:miter lim="800000"/>
            <a:headEnd/>
            <a:tailEnd/>
          </a:ln>
        </p:spPr>
        <p:txBody>
          <a:bodyPr wrap="none" anchor="ctr">
            <a:spAutoFit/>
          </a:bodyPr>
          <a:lstStyle/>
          <a:p>
            <a:endParaRPr lang="tr-TR"/>
          </a:p>
        </p:txBody>
      </p:sp>
      <p:sp>
        <p:nvSpPr>
          <p:cNvPr id="3081" name="Rectangle 16"/>
          <p:cNvSpPr>
            <a:spLocks noChangeArrowheads="1"/>
          </p:cNvSpPr>
          <p:nvPr/>
        </p:nvSpPr>
        <p:spPr bwMode="auto">
          <a:xfrm>
            <a:off x="0" y="2168525"/>
            <a:ext cx="184150" cy="92075"/>
          </a:xfrm>
          <a:prstGeom prst="rect">
            <a:avLst/>
          </a:prstGeom>
          <a:noFill/>
          <a:ln w="9525">
            <a:noFill/>
            <a:miter lim="800000"/>
            <a:headEnd/>
            <a:tailEnd/>
          </a:ln>
        </p:spPr>
        <p:txBody>
          <a:bodyPr wrap="none" anchor="ctr">
            <a:spAutoFit/>
          </a:bodyPr>
          <a:lstStyle/>
          <a:p>
            <a:pPr eaLnBrk="0" hangingPunct="0"/>
            <a:r>
              <a:rPr lang="en-US">
                <a:solidFill>
                  <a:srgbClr val="000000"/>
                </a:solidFill>
                <a:cs typeface="Times New Roman" pitchFamily="18" charset="0"/>
              </a:rPr>
              <a:t> </a:t>
            </a:r>
            <a:endParaRPr lang="en-US"/>
          </a:p>
        </p:txBody>
      </p:sp>
      <p:sp>
        <p:nvSpPr>
          <p:cNvPr id="3082" name="Rectangle 17"/>
          <p:cNvSpPr>
            <a:spLocks noChangeArrowheads="1"/>
          </p:cNvSpPr>
          <p:nvPr/>
        </p:nvSpPr>
        <p:spPr bwMode="auto">
          <a:xfrm>
            <a:off x="0" y="2736850"/>
            <a:ext cx="184150" cy="92075"/>
          </a:xfrm>
          <a:prstGeom prst="rect">
            <a:avLst/>
          </a:prstGeom>
          <a:noFill/>
          <a:ln w="9525">
            <a:noFill/>
            <a:miter lim="800000"/>
            <a:headEnd/>
            <a:tailEnd/>
          </a:ln>
        </p:spPr>
        <p:txBody>
          <a:bodyPr wrap="none" anchor="ctr">
            <a:spAutoFit/>
          </a:bodyPr>
          <a:lstStyle/>
          <a:p>
            <a:pPr eaLnBrk="0" hangingPunct="0"/>
            <a:r>
              <a:rPr lang="en-US">
                <a:solidFill>
                  <a:srgbClr val="000000"/>
                </a:solidFill>
                <a:cs typeface="Times New Roman" pitchFamily="18" charset="0"/>
              </a:rPr>
              <a:t> </a:t>
            </a:r>
            <a:r>
              <a:rPr lang="tr-TR">
                <a:solidFill>
                  <a:srgbClr val="000000"/>
                </a:solidFill>
                <a:cs typeface="Times New Roman" pitchFamily="18" charset="0"/>
              </a:rPr>
              <a:t>  </a:t>
            </a:r>
            <a:endParaRPr lang="tr-TR"/>
          </a:p>
        </p:txBody>
      </p:sp>
      <p:sp>
        <p:nvSpPr>
          <p:cNvPr id="3083" name="Rectangle 18"/>
          <p:cNvSpPr>
            <a:spLocks noChangeArrowheads="1"/>
          </p:cNvSpPr>
          <p:nvPr/>
        </p:nvSpPr>
        <p:spPr bwMode="auto">
          <a:xfrm>
            <a:off x="0" y="3305175"/>
            <a:ext cx="222250" cy="260350"/>
          </a:xfrm>
          <a:prstGeom prst="rect">
            <a:avLst/>
          </a:prstGeom>
          <a:noFill/>
          <a:ln w="9525">
            <a:noFill/>
            <a:miter lim="800000"/>
            <a:headEnd/>
            <a:tailEnd/>
          </a:ln>
        </p:spPr>
        <p:txBody>
          <a:bodyPr wrap="none" anchor="ctr">
            <a:spAutoFit/>
          </a:bodyPr>
          <a:lstStyle/>
          <a:p>
            <a:pPr eaLnBrk="0" hangingPunct="0"/>
            <a:r>
              <a:rPr lang="tr-TR" sz="1100"/>
              <a:t> </a:t>
            </a:r>
            <a:endParaRPr lang="tr-TR"/>
          </a:p>
        </p:txBody>
      </p:sp>
      <p:pic>
        <p:nvPicPr>
          <p:cNvPr id="3085" name="Picture 21"/>
          <p:cNvPicPr>
            <a:picLocks noChangeAspect="1" noChangeArrowheads="1"/>
          </p:cNvPicPr>
          <p:nvPr/>
        </p:nvPicPr>
        <p:blipFill>
          <a:blip r:embed="rId2" cstate="print"/>
          <a:srcRect/>
          <a:stretch>
            <a:fillRect/>
          </a:stretch>
        </p:blipFill>
        <p:spPr bwMode="auto">
          <a:xfrm>
            <a:off x="7740352" y="476672"/>
            <a:ext cx="1074976" cy="792088"/>
          </a:xfrm>
          <a:prstGeom prst="rect">
            <a:avLst/>
          </a:prstGeom>
          <a:noFill/>
          <a:ln w="9525">
            <a:noFill/>
            <a:miter lim="800000"/>
            <a:headEnd/>
            <a:tailEnd/>
          </a:ln>
        </p:spPr>
      </p:pic>
      <p:pic>
        <p:nvPicPr>
          <p:cNvPr id="3086" name="Picture 23"/>
          <p:cNvPicPr>
            <a:picLocks noChangeAspect="1" noChangeArrowheads="1"/>
          </p:cNvPicPr>
          <p:nvPr/>
        </p:nvPicPr>
        <p:blipFill>
          <a:blip r:embed="rId3" cstate="print"/>
          <a:srcRect/>
          <a:stretch>
            <a:fillRect/>
          </a:stretch>
        </p:blipFill>
        <p:spPr bwMode="auto">
          <a:xfrm>
            <a:off x="7936706" y="1268760"/>
            <a:ext cx="1207293" cy="1008112"/>
          </a:xfrm>
          <a:prstGeom prst="rect">
            <a:avLst/>
          </a:prstGeom>
          <a:noFill/>
          <a:ln w="9525">
            <a:noFill/>
            <a:miter lim="800000"/>
            <a:headEnd/>
            <a:tailEnd/>
          </a:ln>
        </p:spPr>
      </p:pic>
      <p:pic>
        <p:nvPicPr>
          <p:cNvPr id="3096" name="Resim 218" descr="Show">
            <a:hlinkClick r:id="rId4"/>
          </p:cNvPr>
          <p:cNvPicPr>
            <a:picLocks noChangeAspect="1" noChangeArrowheads="1"/>
          </p:cNvPicPr>
          <p:nvPr/>
        </p:nvPicPr>
        <p:blipFill>
          <a:blip r:embed="rId5" cstate="print"/>
          <a:srcRect/>
          <a:stretch>
            <a:fillRect/>
          </a:stretch>
        </p:blipFill>
        <p:spPr bwMode="auto">
          <a:xfrm>
            <a:off x="7596336" y="2996952"/>
            <a:ext cx="1547664" cy="1296144"/>
          </a:xfrm>
          <a:prstGeom prst="rect">
            <a:avLst/>
          </a:prstGeom>
          <a:noFill/>
          <a:ln w="9525">
            <a:noFill/>
            <a:miter lim="800000"/>
            <a:headEnd/>
            <a:tailEnd/>
          </a:ln>
        </p:spPr>
      </p:pic>
      <p:pic>
        <p:nvPicPr>
          <p:cNvPr id="22" name="Picture 30"/>
          <p:cNvPicPr>
            <a:picLocks noChangeAspect="1" noChangeArrowheads="1"/>
          </p:cNvPicPr>
          <p:nvPr/>
        </p:nvPicPr>
        <p:blipFill>
          <a:blip r:embed="rId6" cstate="print"/>
          <a:srcRect/>
          <a:stretch>
            <a:fillRect/>
          </a:stretch>
        </p:blipFill>
        <p:spPr bwMode="auto">
          <a:xfrm>
            <a:off x="0" y="574194"/>
            <a:ext cx="1403648" cy="1304178"/>
          </a:xfrm>
          <a:prstGeom prst="rect">
            <a:avLst/>
          </a:prstGeom>
          <a:noFill/>
          <a:ln w="9525">
            <a:noFill/>
            <a:miter lim="800000"/>
            <a:headEnd/>
            <a:tailEnd/>
          </a:ln>
        </p:spPr>
      </p:pic>
      <p:pic>
        <p:nvPicPr>
          <p:cNvPr id="23" name="Picture 31"/>
          <p:cNvPicPr>
            <a:picLocks noChangeAspect="1" noChangeArrowheads="1"/>
          </p:cNvPicPr>
          <p:nvPr/>
        </p:nvPicPr>
        <p:blipFill>
          <a:blip r:embed="rId7" cstate="print"/>
          <a:srcRect/>
          <a:stretch>
            <a:fillRect/>
          </a:stretch>
        </p:blipFill>
        <p:spPr bwMode="auto">
          <a:xfrm>
            <a:off x="0" y="1988840"/>
            <a:ext cx="1763688" cy="1441202"/>
          </a:xfrm>
          <a:prstGeom prst="rect">
            <a:avLst/>
          </a:prstGeom>
          <a:noFill/>
          <a:ln w="9525">
            <a:noFill/>
            <a:miter lim="800000"/>
            <a:headEnd/>
            <a:tailEnd/>
          </a:ln>
        </p:spPr>
      </p:pic>
      <p:pic>
        <p:nvPicPr>
          <p:cNvPr id="24" name="Picture 30" descr="Crystal Greenbay Resort"/>
          <p:cNvPicPr>
            <a:picLocks noChangeAspect="1" noChangeArrowheads="1"/>
          </p:cNvPicPr>
          <p:nvPr/>
        </p:nvPicPr>
        <p:blipFill>
          <a:blip r:embed="rId8" cstate="print"/>
          <a:srcRect/>
          <a:stretch>
            <a:fillRect/>
          </a:stretch>
        </p:blipFill>
        <p:spPr bwMode="auto">
          <a:xfrm>
            <a:off x="6732240" y="4629884"/>
            <a:ext cx="2411760" cy="1596018"/>
          </a:xfrm>
          <a:prstGeom prst="rect">
            <a:avLst/>
          </a:prstGeom>
          <a:noFill/>
          <a:ln w="9525">
            <a:noFill/>
            <a:miter lim="800000"/>
            <a:headEnd/>
            <a:tailEnd/>
          </a:ln>
        </p:spPr>
      </p:pic>
      <p:pic>
        <p:nvPicPr>
          <p:cNvPr id="25" name="Picture 69"/>
          <p:cNvPicPr>
            <a:picLocks noChangeAspect="1" noChangeArrowheads="1"/>
          </p:cNvPicPr>
          <p:nvPr/>
        </p:nvPicPr>
        <p:blipFill>
          <a:blip r:embed="rId9" cstate="print"/>
          <a:srcRect/>
          <a:stretch>
            <a:fillRect/>
          </a:stretch>
        </p:blipFill>
        <p:spPr bwMode="auto">
          <a:xfrm>
            <a:off x="1" y="4941168"/>
            <a:ext cx="2411760" cy="1735459"/>
          </a:xfrm>
          <a:prstGeom prst="rect">
            <a:avLst/>
          </a:prstGeom>
          <a:noFill/>
          <a:ln w="9525">
            <a:noFill/>
            <a:miter lim="800000"/>
            <a:headEnd/>
            <a:tailEnd/>
          </a:ln>
        </p:spPr>
      </p:pic>
      <p:pic>
        <p:nvPicPr>
          <p:cNvPr id="26" name="Picture 18"/>
          <p:cNvPicPr>
            <a:picLocks noChangeAspect="1" noChangeArrowheads="1"/>
          </p:cNvPicPr>
          <p:nvPr/>
        </p:nvPicPr>
        <p:blipFill>
          <a:blip r:embed="rId10" cstate="print"/>
          <a:srcRect/>
          <a:stretch>
            <a:fillRect/>
          </a:stretch>
        </p:blipFill>
        <p:spPr bwMode="auto">
          <a:xfrm>
            <a:off x="0" y="3501008"/>
            <a:ext cx="2424881" cy="1143000"/>
          </a:xfrm>
          <a:prstGeom prst="rect">
            <a:avLst/>
          </a:prstGeom>
          <a:noFill/>
          <a:ln w="9525">
            <a:noFill/>
            <a:miter lim="800000"/>
            <a:headEnd/>
            <a:tailEnd/>
          </a:ln>
        </p:spPr>
      </p:pic>
      <p:pic>
        <p:nvPicPr>
          <p:cNvPr id="2" name="Picture 1">
            <a:extLst>
              <a:ext uri="{FF2B5EF4-FFF2-40B4-BE49-F238E27FC236}">
                <a16:creationId xmlns:a16="http://schemas.microsoft.com/office/drawing/2014/main" id="{8E6CA1B7-E0A1-46BB-A752-3C820614ED6F}"/>
              </a:ext>
            </a:extLst>
          </p:cNvPr>
          <p:cNvPicPr>
            <a:picLocks noChangeAspect="1"/>
          </p:cNvPicPr>
          <p:nvPr/>
        </p:nvPicPr>
        <p:blipFill>
          <a:blip r:embed="rId11"/>
          <a:stretch>
            <a:fillRect/>
          </a:stretch>
        </p:blipFill>
        <p:spPr>
          <a:xfrm>
            <a:off x="3682770" y="3438201"/>
            <a:ext cx="2029780" cy="1268613"/>
          </a:xfrm>
          <a:prstGeom prst="rect">
            <a:avLst/>
          </a:prstGeom>
        </p:spPr>
      </p:pic>
    </p:spTree>
    <p:extLst>
      <p:ext uri="{BB962C8B-B14F-4D97-AF65-F5344CB8AC3E}">
        <p14:creationId xmlns:p14="http://schemas.microsoft.com/office/powerpoint/2010/main" val="361384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16081" cy="864096"/>
          </a:xfrm>
        </p:spPr>
        <p:txBody>
          <a:bodyPr>
            <a:normAutofit fontScale="90000"/>
          </a:bodyPr>
          <a:lstStyle/>
          <a:p>
            <a:r>
              <a:rPr lang="tr-TR" sz="4400" b="1" dirty="0">
                <a:solidFill>
                  <a:srgbClr val="000099"/>
                </a:solidFill>
                <a:latin typeface="Agency FB" pitchFamily="34" charset="0"/>
              </a:rPr>
              <a:t>           </a:t>
            </a:r>
            <a:r>
              <a:rPr lang="en-US" sz="4400" b="1" dirty="0">
                <a:solidFill>
                  <a:srgbClr val="000099"/>
                </a:solidFill>
                <a:latin typeface="Agency FB" pitchFamily="34" charset="0"/>
              </a:rPr>
              <a:t> </a:t>
            </a:r>
            <a:r>
              <a:rPr lang="en-US" sz="4400" b="1" dirty="0">
                <a:solidFill>
                  <a:srgbClr val="C00000"/>
                </a:solidFill>
                <a:latin typeface="Agency FB" pitchFamily="34" charset="0"/>
              </a:rPr>
              <a:t>Sorts of</a:t>
            </a:r>
            <a:r>
              <a:rPr lang="tr-TR" sz="4400" b="1" dirty="0">
                <a:solidFill>
                  <a:srgbClr val="C00000"/>
                </a:solidFill>
                <a:latin typeface="Agency FB" pitchFamily="34" charset="0"/>
              </a:rPr>
              <a:t> </a:t>
            </a:r>
            <a:r>
              <a:rPr lang="tr-TR" sz="4400" b="1" dirty="0">
                <a:solidFill>
                  <a:srgbClr val="0000FF"/>
                </a:solidFill>
                <a:latin typeface="Agency FB" pitchFamily="34" charset="0"/>
              </a:rPr>
              <a:t> </a:t>
            </a:r>
            <a:r>
              <a:rPr lang="tr-TR" sz="4400" b="1" dirty="0">
                <a:solidFill>
                  <a:schemeClr val="accent1">
                    <a:lumMod val="60000"/>
                    <a:lumOff val="40000"/>
                  </a:schemeClr>
                </a:solidFill>
                <a:latin typeface="Agency FB" pitchFamily="34" charset="0"/>
              </a:rPr>
              <a:t>« SHARE FUNDS» </a:t>
            </a:r>
            <a:r>
              <a:rPr lang="tr-TR" sz="4400" b="1" dirty="0">
                <a:solidFill>
                  <a:srgbClr val="7030A0"/>
                </a:solidFill>
                <a:latin typeface="Agency FB" pitchFamily="34" charset="0"/>
              </a:rPr>
              <a:t>POTANTİALS</a:t>
            </a:r>
            <a:endParaRPr lang="tr-TR" sz="4400" b="1" dirty="0">
              <a:solidFill>
                <a:srgbClr val="C00000"/>
              </a:solidFill>
              <a:latin typeface="Agency FB" pitchFamily="34" charset="0"/>
            </a:endParaRPr>
          </a:p>
        </p:txBody>
      </p:sp>
      <p:sp>
        <p:nvSpPr>
          <p:cNvPr id="3" name="2 İçerik Yer Tutucusu"/>
          <p:cNvSpPr>
            <a:spLocks noGrp="1"/>
          </p:cNvSpPr>
          <p:nvPr>
            <p:ph idx="1"/>
          </p:nvPr>
        </p:nvSpPr>
        <p:spPr>
          <a:xfrm>
            <a:off x="381000" y="1447800"/>
            <a:ext cx="8610600" cy="4815840"/>
          </a:xfrm>
        </p:spPr>
        <p:txBody>
          <a:bodyPr>
            <a:normAutofit fontScale="25000" lnSpcReduction="20000"/>
          </a:bodyPr>
          <a:lstStyle/>
          <a:p>
            <a:pPr>
              <a:lnSpc>
                <a:spcPct val="150000"/>
              </a:lnSpc>
            </a:pPr>
            <a:endParaRPr lang="tr-TR" sz="3600" b="1" dirty="0">
              <a:solidFill>
                <a:srgbClr val="2E0BC5"/>
              </a:solidFill>
              <a:latin typeface="Agency FB" pitchFamily="34" charset="0"/>
            </a:endParaRPr>
          </a:p>
          <a:p>
            <a:pPr>
              <a:lnSpc>
                <a:spcPct val="150000"/>
              </a:lnSpc>
            </a:pPr>
            <a:r>
              <a:rPr lang="tr-TR" sz="11200" b="1" dirty="0">
                <a:solidFill>
                  <a:srgbClr val="2E0BC5"/>
                </a:solidFill>
                <a:latin typeface="Arial" pitchFamily="34" charset="0"/>
                <a:cs typeface="Arial" pitchFamily="34" charset="0"/>
              </a:rPr>
              <a:t>                    With </a:t>
            </a:r>
            <a:r>
              <a:rPr lang="en-US" sz="11200" b="1" dirty="0">
                <a:solidFill>
                  <a:srgbClr val="2E0BC5"/>
                </a:solidFill>
                <a:latin typeface="Arial" pitchFamily="34" charset="0"/>
                <a:cs typeface="Arial" pitchFamily="34" charset="0"/>
              </a:rPr>
              <a:t>US SHARE FUNDS</a:t>
            </a:r>
            <a:r>
              <a:rPr lang="tr-TR" sz="11200" b="1" dirty="0">
                <a:solidFill>
                  <a:srgbClr val="2E0BC5"/>
                </a:solidFill>
                <a:latin typeface="Arial" pitchFamily="34" charset="0"/>
                <a:cs typeface="Arial" pitchFamily="34" charset="0"/>
              </a:rPr>
              <a:t>;</a:t>
            </a:r>
          </a:p>
          <a:p>
            <a:pPr>
              <a:lnSpc>
                <a:spcPct val="150000"/>
              </a:lnSpc>
            </a:pPr>
            <a:r>
              <a:rPr lang="en-US" sz="11200" b="1" dirty="0">
                <a:solidFill>
                  <a:srgbClr val="2E0BC5"/>
                </a:solidFill>
                <a:latin typeface="Arial" pitchFamily="34" charset="0"/>
                <a:cs typeface="Arial" pitchFamily="34" charset="0"/>
              </a:rPr>
              <a:t>For Realizing a new project,</a:t>
            </a:r>
            <a:r>
              <a:rPr lang="tr-TR" sz="11200" b="1" dirty="0">
                <a:solidFill>
                  <a:srgbClr val="2E0BC5"/>
                </a:solidFill>
                <a:latin typeface="Arial" pitchFamily="34" charset="0"/>
                <a:cs typeface="Arial" pitchFamily="34" charset="0"/>
              </a:rPr>
              <a:t> </a:t>
            </a:r>
            <a:r>
              <a:rPr lang="en-US" sz="11200" b="1" dirty="0">
                <a:solidFill>
                  <a:srgbClr val="2E0BC5"/>
                </a:solidFill>
                <a:latin typeface="Arial" pitchFamily="34" charset="0"/>
                <a:cs typeface="Arial" pitchFamily="34" charset="0"/>
              </a:rPr>
              <a:t>Developing a current project</a:t>
            </a:r>
            <a:r>
              <a:rPr lang="tr-TR" sz="11200" b="1" dirty="0">
                <a:solidFill>
                  <a:srgbClr val="2E0BC5"/>
                </a:solidFill>
                <a:latin typeface="Arial" pitchFamily="34" charset="0"/>
                <a:cs typeface="Arial" pitchFamily="34" charset="0"/>
              </a:rPr>
              <a:t> </a:t>
            </a:r>
            <a:r>
              <a:rPr lang="en-US" sz="11200" b="1" dirty="0">
                <a:solidFill>
                  <a:srgbClr val="2E0BC5"/>
                </a:solidFill>
                <a:latin typeface="Arial" pitchFamily="34" charset="0"/>
                <a:cs typeface="Arial" pitchFamily="34" charset="0"/>
              </a:rPr>
              <a:t>or</a:t>
            </a:r>
            <a:r>
              <a:rPr lang="tr-TR" sz="11200" b="1" dirty="0">
                <a:solidFill>
                  <a:srgbClr val="2E0BC5"/>
                </a:solidFill>
                <a:latin typeface="Arial" pitchFamily="34" charset="0"/>
                <a:cs typeface="Arial" pitchFamily="34" charset="0"/>
              </a:rPr>
              <a:t> </a:t>
            </a:r>
            <a:r>
              <a:rPr lang="en-US" sz="11200" b="1" dirty="0">
                <a:solidFill>
                  <a:srgbClr val="2E0BC5"/>
                </a:solidFill>
                <a:latin typeface="Arial" pitchFamily="34" charset="0"/>
                <a:cs typeface="Arial" pitchFamily="34" charset="0"/>
              </a:rPr>
              <a:t>any commercial operation</a:t>
            </a:r>
            <a:r>
              <a:rPr lang="tr-TR" sz="11200" b="1" dirty="0">
                <a:solidFill>
                  <a:srgbClr val="2E0BC5"/>
                </a:solidFill>
                <a:latin typeface="Arial" pitchFamily="34" charset="0"/>
                <a:cs typeface="Arial" pitchFamily="34" charset="0"/>
              </a:rPr>
              <a:t> </a:t>
            </a:r>
            <a:r>
              <a:rPr lang="tr-TR" sz="11200" b="1" dirty="0">
                <a:solidFill>
                  <a:srgbClr val="0000FF"/>
                </a:solidFill>
                <a:latin typeface="Arial" pitchFamily="34" charset="0"/>
                <a:cs typeface="Arial" pitchFamily="34" charset="0"/>
              </a:rPr>
              <a:t>…</a:t>
            </a:r>
            <a:endParaRPr lang="tr-TR" sz="11200" b="1" dirty="0">
              <a:solidFill>
                <a:srgbClr val="C00000"/>
              </a:solidFill>
              <a:latin typeface="Arial" pitchFamily="34" charset="0"/>
              <a:cs typeface="Arial" pitchFamily="34" charset="0"/>
            </a:endParaRPr>
          </a:p>
          <a:p>
            <a:pPr>
              <a:lnSpc>
                <a:spcPct val="150000"/>
              </a:lnSpc>
            </a:pPr>
            <a:r>
              <a:rPr lang="en-US" sz="11200" b="1" dirty="0">
                <a:solidFill>
                  <a:srgbClr val="2E0BC5"/>
                </a:solidFill>
                <a:latin typeface="Arial" pitchFamily="34" charset="0"/>
                <a:cs typeface="Arial" pitchFamily="34" charset="0"/>
              </a:rPr>
              <a:t>For Purchase-Selling operations of Commercial Commodities and Services</a:t>
            </a:r>
            <a:r>
              <a:rPr lang="tr-TR" sz="11200" b="1" dirty="0">
                <a:solidFill>
                  <a:srgbClr val="2E0BC5"/>
                </a:solidFill>
                <a:latin typeface="Arial" pitchFamily="34" charset="0"/>
                <a:cs typeface="Arial" pitchFamily="34" charset="0"/>
              </a:rPr>
              <a:t> </a:t>
            </a:r>
            <a:r>
              <a:rPr lang="tr-TR" sz="11200" b="1" dirty="0">
                <a:solidFill>
                  <a:srgbClr val="000099"/>
                </a:solidFill>
                <a:latin typeface="Arial" pitchFamily="34" charset="0"/>
                <a:cs typeface="Arial" pitchFamily="34" charset="0"/>
              </a:rPr>
              <a:t>…</a:t>
            </a:r>
            <a:endParaRPr lang="tr-TR" sz="11200" b="1" dirty="0">
              <a:solidFill>
                <a:srgbClr val="C00000"/>
              </a:solidFill>
              <a:latin typeface="Arial" pitchFamily="34" charset="0"/>
              <a:cs typeface="Arial" pitchFamily="34" charset="0"/>
            </a:endParaRPr>
          </a:p>
          <a:p>
            <a:pPr>
              <a:lnSpc>
                <a:spcPct val="150000"/>
              </a:lnSpc>
            </a:pPr>
            <a:r>
              <a:rPr lang="en-US" sz="11200" b="1" dirty="0">
                <a:solidFill>
                  <a:srgbClr val="2E0BC5"/>
                </a:solidFill>
                <a:latin typeface="Arial" pitchFamily="34" charset="0"/>
                <a:cs typeface="Arial" pitchFamily="34" charset="0"/>
              </a:rPr>
              <a:t>For the operations of Renting and Usufruct</a:t>
            </a:r>
            <a:r>
              <a:rPr lang="tr-TR" sz="11200" b="1" dirty="0">
                <a:solidFill>
                  <a:srgbClr val="2E0BC5"/>
                </a:solidFill>
                <a:latin typeface="Arial" pitchFamily="34" charset="0"/>
                <a:cs typeface="Arial" pitchFamily="34" charset="0"/>
              </a:rPr>
              <a:t> </a:t>
            </a:r>
            <a:r>
              <a:rPr lang="tr-TR" sz="11200" b="1" dirty="0">
                <a:solidFill>
                  <a:srgbClr val="000099"/>
                </a:solidFill>
                <a:latin typeface="Arial" pitchFamily="34" charset="0"/>
                <a:cs typeface="Arial" pitchFamily="34" charset="0"/>
              </a:rPr>
              <a:t>….</a:t>
            </a:r>
            <a:endParaRPr lang="tr-TR" sz="11200" b="1" dirty="0">
              <a:solidFill>
                <a:srgbClr val="C00000"/>
              </a:solidFill>
              <a:latin typeface="Arial" pitchFamily="34" charset="0"/>
              <a:cs typeface="Arial" pitchFamily="34" charset="0"/>
            </a:endParaRPr>
          </a:p>
          <a:p>
            <a:pPr>
              <a:lnSpc>
                <a:spcPct val="150000"/>
              </a:lnSpc>
            </a:pPr>
            <a:r>
              <a:rPr lang="en-US" sz="11200" b="1" dirty="0">
                <a:solidFill>
                  <a:srgbClr val="2E0BC5"/>
                </a:solidFill>
                <a:latin typeface="Arial" pitchFamily="34" charset="0"/>
                <a:cs typeface="Arial" pitchFamily="34" charset="0"/>
              </a:rPr>
              <a:t>For the Rights and Possession of Property</a:t>
            </a:r>
            <a:r>
              <a:rPr lang="tr-TR" sz="11200" b="1" dirty="0">
                <a:solidFill>
                  <a:srgbClr val="2E0BC5"/>
                </a:solidFill>
                <a:latin typeface="Arial" pitchFamily="34" charset="0"/>
                <a:cs typeface="Arial" pitchFamily="34" charset="0"/>
              </a:rPr>
              <a:t> </a:t>
            </a:r>
            <a:r>
              <a:rPr lang="tr-TR" sz="11200" b="1" dirty="0">
                <a:solidFill>
                  <a:srgbClr val="000099"/>
                </a:solidFill>
                <a:latin typeface="Arial" pitchFamily="34" charset="0"/>
                <a:cs typeface="Arial" pitchFamily="34" charset="0"/>
              </a:rPr>
              <a:t>….</a:t>
            </a:r>
            <a:endParaRPr lang="tr-TR" sz="11200" b="1" dirty="0">
              <a:solidFill>
                <a:srgbClr val="C00000"/>
              </a:solidFill>
              <a:latin typeface="Arial" pitchFamily="34" charset="0"/>
              <a:cs typeface="Arial" pitchFamily="34" charset="0"/>
            </a:endParaRPr>
          </a:p>
          <a:p>
            <a:endParaRPr lang="tr-TR" sz="11200" dirty="0">
              <a:latin typeface="Arial" pitchFamily="34" charset="0"/>
              <a:cs typeface="Arial" pitchFamily="34" charset="0"/>
            </a:endParaRPr>
          </a:p>
          <a:p>
            <a:endParaRPr lang="tr-TR" sz="11200" dirty="0">
              <a:latin typeface="Arial" pitchFamily="34" charset="0"/>
              <a:cs typeface="Arial" pitchFamily="34" charset="0"/>
            </a:endParaRPr>
          </a:p>
          <a:p>
            <a:endParaRPr lang="tr-TR" sz="11200" dirty="0">
              <a:latin typeface="Arial" pitchFamily="34" charset="0"/>
              <a:cs typeface="Arial" pitchFamily="34" charset="0"/>
            </a:endParaRPr>
          </a:p>
          <a:p>
            <a:r>
              <a:rPr lang="tr-TR" dirty="0"/>
              <a:t>	</a:t>
            </a:r>
          </a:p>
          <a:p>
            <a:r>
              <a:rPr lang="tr-TR" dirty="0"/>
              <a:t>	</a:t>
            </a:r>
          </a:p>
          <a:p>
            <a:endParaRPr lang="tr-TR" dirty="0"/>
          </a:p>
        </p:txBody>
      </p:sp>
    </p:spTree>
    <p:extLst>
      <p:ext uri="{BB962C8B-B14F-4D97-AF65-F5344CB8AC3E}">
        <p14:creationId xmlns:p14="http://schemas.microsoft.com/office/powerpoint/2010/main" val="22614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400" y="304800"/>
            <a:ext cx="8077200" cy="591312"/>
          </a:xfrm>
        </p:spPr>
        <p:txBody>
          <a:bodyPr>
            <a:noAutofit/>
          </a:bodyPr>
          <a:lstStyle/>
          <a:p>
            <a:r>
              <a:rPr lang="tr-TR" sz="3200" b="1" dirty="0">
                <a:solidFill>
                  <a:srgbClr val="FF0000"/>
                </a:solidFill>
              </a:rPr>
              <a:t>Real </a:t>
            </a:r>
            <a:r>
              <a:rPr lang="tr-TR" sz="3200" b="1" dirty="0" err="1">
                <a:solidFill>
                  <a:srgbClr val="FF0000"/>
                </a:solidFill>
              </a:rPr>
              <a:t>Estate</a:t>
            </a:r>
            <a:r>
              <a:rPr lang="tr-TR" sz="3200" b="1" dirty="0">
                <a:solidFill>
                  <a:srgbClr val="FF0000"/>
                </a:solidFill>
              </a:rPr>
              <a:t> </a:t>
            </a:r>
            <a:r>
              <a:rPr lang="tr-TR" sz="3200" b="1" dirty="0" err="1">
                <a:solidFill>
                  <a:srgbClr val="FF0000"/>
                </a:solidFill>
              </a:rPr>
              <a:t>Investment</a:t>
            </a:r>
            <a:r>
              <a:rPr lang="tr-TR" sz="3200" b="1" dirty="0">
                <a:solidFill>
                  <a:srgbClr val="FF0000"/>
                </a:solidFill>
              </a:rPr>
              <a:t> </a:t>
            </a:r>
            <a:r>
              <a:rPr lang="tr-TR" sz="3200" b="1" dirty="0" err="1">
                <a:solidFill>
                  <a:srgbClr val="FF0000"/>
                </a:solidFill>
              </a:rPr>
              <a:t>Funds</a:t>
            </a:r>
            <a:endParaRPr lang="tr-TR" sz="3200" b="1" dirty="0">
              <a:solidFill>
                <a:srgbClr val="FF0000"/>
              </a:solidFill>
            </a:endParaRPr>
          </a:p>
        </p:txBody>
      </p:sp>
      <p:sp>
        <p:nvSpPr>
          <p:cNvPr id="3" name="İçerik Yer Tutucusu 2"/>
          <p:cNvSpPr>
            <a:spLocks noGrp="1"/>
          </p:cNvSpPr>
          <p:nvPr>
            <p:ph idx="1"/>
          </p:nvPr>
        </p:nvSpPr>
        <p:spPr>
          <a:xfrm>
            <a:off x="381000" y="990600"/>
            <a:ext cx="8534400" cy="5486400"/>
          </a:xfrm>
        </p:spPr>
        <p:txBody>
          <a:bodyPr>
            <a:normAutofit fontScale="32500" lnSpcReduction="20000"/>
          </a:bodyPr>
          <a:lstStyle/>
          <a:p>
            <a:pPr>
              <a:lnSpc>
                <a:spcPct val="120000"/>
              </a:lnSpc>
              <a:spcAft>
                <a:spcPts val="0"/>
              </a:spcAft>
            </a:pPr>
            <a:r>
              <a:rPr lang="tr-TR" sz="5500" b="1" dirty="0">
                <a:latin typeface="Arial" pitchFamily="34" charset="0"/>
                <a:ea typeface="Times New Roman"/>
                <a:cs typeface="Arial" pitchFamily="34" charset="0"/>
              </a:rPr>
              <a:t>Real </a:t>
            </a:r>
            <a:r>
              <a:rPr lang="tr-TR" sz="5500" b="1" dirty="0" err="1">
                <a:latin typeface="Arial" pitchFamily="34" charset="0"/>
                <a:ea typeface="Times New Roman"/>
                <a:cs typeface="Arial" pitchFamily="34" charset="0"/>
              </a:rPr>
              <a:t>Estate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Investment</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Funds</a:t>
            </a:r>
            <a:r>
              <a:rPr lang="tr-TR" sz="5500" b="1" dirty="0">
                <a:latin typeface="Arial" pitchFamily="34" charset="0"/>
                <a:ea typeface="Times New Roman"/>
                <a:cs typeface="Arial" pitchFamily="34" charset="0"/>
              </a:rPr>
              <a:t>; is a </a:t>
            </a:r>
            <a:r>
              <a:rPr lang="tr-TR" sz="5500" b="1" dirty="0" err="1">
                <a:latin typeface="Arial" pitchFamily="34" charset="0"/>
                <a:ea typeface="Times New Roman"/>
                <a:cs typeface="Arial" pitchFamily="34" charset="0"/>
              </a:rPr>
              <a:t>type</a:t>
            </a:r>
            <a:r>
              <a:rPr lang="tr-TR" sz="5500" b="1" dirty="0">
                <a:latin typeface="Arial" pitchFamily="34" charset="0"/>
                <a:ea typeface="Times New Roman"/>
                <a:cs typeface="Arial" pitchFamily="34" charset="0"/>
              </a:rPr>
              <a:t> of </a:t>
            </a:r>
            <a:r>
              <a:rPr lang="tr-TR" sz="5500" b="1" dirty="0" err="1">
                <a:latin typeface="Arial" pitchFamily="34" charset="0"/>
                <a:ea typeface="Times New Roman"/>
                <a:cs typeface="Arial" pitchFamily="34" charset="0"/>
              </a:rPr>
              <a:t>capital</a:t>
            </a:r>
            <a:r>
              <a:rPr lang="tr-TR" sz="5500" b="1" dirty="0">
                <a:latin typeface="Arial" pitchFamily="34" charset="0"/>
                <a:ea typeface="Times New Roman"/>
                <a:cs typeface="Arial" pitchFamily="34" charset="0"/>
              </a:rPr>
              <a:t> market </a:t>
            </a:r>
            <a:r>
              <a:rPr lang="tr-TR" sz="5500" b="1" dirty="0" err="1">
                <a:latin typeface="Arial" pitchFamily="34" charset="0"/>
                <a:ea typeface="Times New Roman"/>
                <a:cs typeface="Arial" pitchFamily="34" charset="0"/>
              </a:rPr>
              <a:t>institution</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which</a:t>
            </a:r>
            <a:r>
              <a:rPr lang="tr-TR" sz="5500" b="1" dirty="0">
                <a:latin typeface="Arial" pitchFamily="34" charset="0"/>
                <a:ea typeface="Times New Roman"/>
                <a:cs typeface="Arial" pitchFamily="34" charset="0"/>
              </a:rPr>
              <a:t> is </a:t>
            </a:r>
            <a:r>
              <a:rPr lang="tr-TR" sz="5500" b="1" dirty="0" err="1">
                <a:latin typeface="Arial" pitchFamily="34" charset="0"/>
                <a:ea typeface="Times New Roman"/>
                <a:cs typeface="Arial" pitchFamily="34" charset="0"/>
              </a:rPr>
              <a:t>founded</a:t>
            </a:r>
            <a:r>
              <a:rPr lang="tr-TR" sz="5500" b="1" dirty="0">
                <a:latin typeface="Arial" pitchFamily="34" charset="0"/>
                <a:ea typeface="Times New Roman"/>
                <a:cs typeface="Arial" pitchFamily="34" charset="0"/>
              </a:rPr>
              <a:t> in </a:t>
            </a:r>
            <a:r>
              <a:rPr lang="tr-TR" sz="5500" b="1" dirty="0" err="1">
                <a:latin typeface="Arial" pitchFamily="34" charset="0"/>
                <a:ea typeface="Times New Roman"/>
                <a:cs typeface="Arial" pitchFamily="34" charset="0"/>
              </a:rPr>
              <a:t>order</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to</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issue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its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shares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for</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the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purpose</a:t>
            </a:r>
            <a:r>
              <a:rPr lang="tr-TR" sz="5500" b="1" dirty="0">
                <a:latin typeface="Arial" pitchFamily="34" charset="0"/>
                <a:ea typeface="Times New Roman"/>
                <a:cs typeface="Arial" pitchFamily="34" charset="0"/>
              </a:rPr>
              <a:t> of </a:t>
            </a:r>
            <a:r>
              <a:rPr lang="tr-TR" sz="5500" b="1" dirty="0" err="1">
                <a:latin typeface="Arial" pitchFamily="34" charset="0"/>
                <a:ea typeface="Times New Roman"/>
                <a:cs typeface="Arial" pitchFamily="34" charset="0"/>
              </a:rPr>
              <a:t>operating</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managing</a:t>
            </a:r>
            <a:r>
              <a:rPr lang="tr-TR" sz="5500" b="1" dirty="0">
                <a:latin typeface="Arial" pitchFamily="34" charset="0"/>
                <a:ea typeface="Times New Roman"/>
                <a:cs typeface="Arial" pitchFamily="34" charset="0"/>
              </a:rPr>
              <a:t> a </a:t>
            </a:r>
            <a:r>
              <a:rPr lang="tr-TR" sz="5500" b="1" dirty="0" err="1">
                <a:latin typeface="Arial" pitchFamily="34" charset="0"/>
                <a:ea typeface="Times New Roman"/>
                <a:cs typeface="Arial" pitchFamily="34" charset="0"/>
              </a:rPr>
              <a:t>portfolio</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composed</a:t>
            </a:r>
            <a:r>
              <a:rPr lang="tr-TR" sz="5500" b="1" dirty="0">
                <a:latin typeface="Arial" pitchFamily="34" charset="0"/>
                <a:ea typeface="Times New Roman"/>
                <a:cs typeface="Arial" pitchFamily="34" charset="0"/>
              </a:rPr>
              <a:t> of </a:t>
            </a:r>
            <a:r>
              <a:rPr lang="tr-TR" sz="5500" b="1" dirty="0" err="1">
                <a:latin typeface="Arial" pitchFamily="34" charset="0"/>
                <a:ea typeface="Times New Roman"/>
                <a:cs typeface="Arial" pitchFamily="34" charset="0"/>
              </a:rPr>
              <a:t>real</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estates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real</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estate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projects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real</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estate-based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rights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infrastructural</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investments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services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capital</a:t>
            </a:r>
            <a:r>
              <a:rPr lang="tr-TR" sz="5500" b="1" dirty="0">
                <a:latin typeface="Arial" pitchFamily="34" charset="0"/>
                <a:ea typeface="Times New Roman"/>
                <a:cs typeface="Arial" pitchFamily="34" charset="0"/>
              </a:rPr>
              <a:t> market </a:t>
            </a:r>
            <a:r>
              <a:rPr lang="tr-TR" sz="5500" b="1" dirty="0" err="1">
                <a:latin typeface="Arial" pitchFamily="34" charset="0"/>
                <a:ea typeface="Times New Roman"/>
                <a:cs typeface="Arial" pitchFamily="34" charset="0"/>
              </a:rPr>
              <a:t>instruments</a:t>
            </a:r>
            <a:r>
              <a:rPr lang="tr-TR" sz="5500" b="1" dirty="0">
                <a:latin typeface="Arial" pitchFamily="34" charset="0"/>
                <a:ea typeface="Times New Roman"/>
                <a:cs typeface="Arial" pitchFamily="34" charset="0"/>
              </a:rPr>
              <a:t>, </a:t>
            </a:r>
          </a:p>
          <a:p>
            <a:pPr>
              <a:lnSpc>
                <a:spcPct val="120000"/>
              </a:lnSpc>
              <a:spcAft>
                <a:spcPts val="0"/>
              </a:spcAft>
            </a:pPr>
            <a:r>
              <a:rPr lang="tr-TR" sz="5500" b="1" dirty="0" err="1">
                <a:latin typeface="Arial" pitchFamily="34" charset="0"/>
                <a:ea typeface="Times New Roman"/>
                <a:cs typeface="Arial" pitchFamily="34" charset="0"/>
              </a:rPr>
              <a:t>Funds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are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allowed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to</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engage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only</a:t>
            </a:r>
            <a:r>
              <a:rPr lang="tr-TR" sz="5500" b="1" dirty="0">
                <a:latin typeface="Arial" pitchFamily="34" charset="0"/>
                <a:ea typeface="Times New Roman"/>
                <a:cs typeface="Arial" pitchFamily="34" charset="0"/>
              </a:rPr>
              <a:t> in </a:t>
            </a:r>
            <a:r>
              <a:rPr lang="tr-TR" sz="5500" b="1" dirty="0" err="1">
                <a:latin typeface="Arial" pitchFamily="34" charset="0"/>
                <a:ea typeface="Times New Roman"/>
                <a:cs typeface="Arial" pitchFamily="34" charset="0"/>
              </a:rPr>
              <a:t>management</a:t>
            </a:r>
            <a:r>
              <a:rPr lang="tr-TR" sz="5500" b="1" dirty="0">
                <a:latin typeface="Arial" pitchFamily="34" charset="0"/>
                <a:ea typeface="Times New Roman"/>
                <a:cs typeface="Arial" pitchFamily="34" charset="0"/>
              </a:rPr>
              <a:t> of </a:t>
            </a:r>
            <a:r>
              <a:rPr lang="tr-TR" sz="5500" b="1" dirty="0" err="1">
                <a:latin typeface="Arial" pitchFamily="34" charset="0"/>
                <a:ea typeface="Times New Roman"/>
                <a:cs typeface="Arial" pitchFamily="34" charset="0"/>
              </a:rPr>
              <a:t>portfolios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comprised</a:t>
            </a:r>
            <a:r>
              <a:rPr lang="tr-TR" sz="5500" b="1" dirty="0">
                <a:latin typeface="Arial" pitchFamily="34" charset="0"/>
                <a:ea typeface="Times New Roman"/>
                <a:cs typeface="Arial" pitchFamily="34" charset="0"/>
              </a:rPr>
              <a:t> of </a:t>
            </a:r>
            <a:r>
              <a:rPr lang="tr-TR" sz="5500" b="1" dirty="0" err="1">
                <a:latin typeface="Arial" pitchFamily="34" charset="0"/>
                <a:ea typeface="Times New Roman"/>
                <a:cs typeface="Arial" pitchFamily="34" charset="0"/>
              </a:rPr>
              <a:t>the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following</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assets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transactions</a:t>
            </a:r>
            <a:r>
              <a:rPr lang="tr-TR" sz="5500" b="1" dirty="0">
                <a:latin typeface="Arial" pitchFamily="34" charset="0"/>
                <a:ea typeface="Times New Roman"/>
                <a:cs typeface="Arial" pitchFamily="34" charset="0"/>
              </a:rPr>
              <a:t>:</a:t>
            </a:r>
          </a:p>
          <a:p>
            <a:pPr>
              <a:lnSpc>
                <a:spcPct val="120000"/>
              </a:lnSpc>
              <a:spcAft>
                <a:spcPts val="0"/>
              </a:spcAft>
            </a:pPr>
            <a:r>
              <a:rPr lang="tr-TR" sz="5500" b="1" dirty="0">
                <a:latin typeface="Arial" pitchFamily="34" charset="0"/>
                <a:ea typeface="Times New Roman"/>
                <a:cs typeface="Arial" pitchFamily="34" charset="0"/>
              </a:rPr>
              <a:t>a) Real </a:t>
            </a:r>
            <a:r>
              <a:rPr lang="tr-TR" sz="5500" b="1" dirty="0" err="1">
                <a:latin typeface="Arial" pitchFamily="34" charset="0"/>
                <a:ea typeface="Times New Roman"/>
                <a:cs typeface="Arial" pitchFamily="34" charset="0"/>
              </a:rPr>
              <a:t>estates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property</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rights</a:t>
            </a:r>
            <a:r>
              <a:rPr lang="tr-TR" sz="5500" b="1" dirty="0">
                <a:latin typeface="Arial" pitchFamily="34" charset="0"/>
                <a:ea typeface="Times New Roman"/>
                <a:cs typeface="Arial" pitchFamily="34" charset="0"/>
              </a:rPr>
              <a:t>,</a:t>
            </a:r>
          </a:p>
          <a:p>
            <a:pPr>
              <a:lnSpc>
                <a:spcPct val="120000"/>
              </a:lnSpc>
              <a:spcAft>
                <a:spcPts val="0"/>
              </a:spcAft>
            </a:pPr>
            <a:r>
              <a:rPr lang="tr-TR" sz="5500" b="1" dirty="0">
                <a:latin typeface="Arial" pitchFamily="34" charset="0"/>
                <a:ea typeface="Times New Roman"/>
                <a:cs typeface="Arial" pitchFamily="34" charset="0"/>
              </a:rPr>
              <a:t>b) </a:t>
            </a:r>
            <a:r>
              <a:rPr lang="tr-TR" sz="5500" b="1" dirty="0" err="1">
                <a:latin typeface="Arial" pitchFamily="34" charset="0"/>
                <a:ea typeface="Times New Roman"/>
                <a:cs typeface="Arial" pitchFamily="34" charset="0"/>
              </a:rPr>
              <a:t>Private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public</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debt</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instruments</a:t>
            </a:r>
            <a:r>
              <a:rPr lang="tr-TR" sz="5500" b="1" dirty="0">
                <a:latin typeface="Arial" pitchFamily="34" charset="0"/>
                <a:ea typeface="Times New Roman"/>
                <a:cs typeface="Arial" pitchFamily="34" charset="0"/>
              </a:rPr>
              <a:t>, </a:t>
            </a:r>
          </a:p>
          <a:p>
            <a:pPr>
              <a:lnSpc>
                <a:spcPct val="120000"/>
              </a:lnSpc>
              <a:spcAft>
                <a:spcPts val="0"/>
              </a:spcAft>
            </a:pPr>
            <a:r>
              <a:rPr lang="tr-TR" sz="5500" b="1" dirty="0">
                <a:latin typeface="Arial" pitchFamily="34" charset="0"/>
                <a:ea typeface="Times New Roman"/>
                <a:cs typeface="Arial" pitchFamily="34" charset="0"/>
              </a:rPr>
              <a:t>c) </a:t>
            </a:r>
            <a:r>
              <a:rPr lang="tr-TR" sz="5500" b="1" dirty="0" err="1">
                <a:latin typeface="Arial" pitchFamily="34" charset="0"/>
                <a:ea typeface="Times New Roman"/>
                <a:cs typeface="Arial" pitchFamily="34" charset="0"/>
              </a:rPr>
              <a:t>Foreign</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private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public</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debt</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instruments</a:t>
            </a:r>
            <a:r>
              <a:rPr lang="tr-TR" sz="5500" b="1" dirty="0">
                <a:latin typeface="Arial" pitchFamily="34" charset="0"/>
                <a:ea typeface="Times New Roman"/>
                <a:cs typeface="Arial" pitchFamily="34" charset="0"/>
              </a:rPr>
              <a:t> </a:t>
            </a:r>
          </a:p>
          <a:p>
            <a:pPr>
              <a:lnSpc>
                <a:spcPct val="120000"/>
              </a:lnSpc>
              <a:spcAft>
                <a:spcPts val="0"/>
              </a:spcAft>
            </a:pPr>
            <a:r>
              <a:rPr lang="tr-TR" sz="5500" b="1" dirty="0">
                <a:latin typeface="Arial" pitchFamily="34" charset="0"/>
                <a:ea typeface="Times New Roman"/>
                <a:cs typeface="Arial" pitchFamily="34" charset="0"/>
              </a:rPr>
              <a:t>ç) Time </a:t>
            </a:r>
            <a:r>
              <a:rPr lang="tr-TR" sz="5500" b="1" dirty="0" err="1">
                <a:latin typeface="Arial" pitchFamily="34" charset="0"/>
                <a:ea typeface="Times New Roman"/>
                <a:cs typeface="Arial" pitchFamily="34" charset="0"/>
              </a:rPr>
              <a:t>deposit</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participation</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account</a:t>
            </a:r>
            <a:r>
              <a:rPr lang="tr-TR" sz="5500" b="1" dirty="0">
                <a:latin typeface="Arial" pitchFamily="34" charset="0"/>
                <a:ea typeface="Times New Roman"/>
                <a:cs typeface="Arial" pitchFamily="34" charset="0"/>
              </a:rPr>
              <a:t>;</a:t>
            </a:r>
          </a:p>
          <a:p>
            <a:pPr>
              <a:lnSpc>
                <a:spcPct val="120000"/>
              </a:lnSpc>
              <a:spcAft>
                <a:spcPts val="0"/>
              </a:spcAft>
            </a:pPr>
            <a:r>
              <a:rPr lang="tr-TR" sz="5500" b="1" dirty="0">
                <a:latin typeface="Arial" pitchFamily="34" charset="0"/>
                <a:ea typeface="Times New Roman"/>
                <a:cs typeface="Arial" pitchFamily="34" charset="0"/>
              </a:rPr>
              <a:t>d) </a:t>
            </a:r>
            <a:r>
              <a:rPr lang="tr-TR" sz="5500" b="1" dirty="0" err="1">
                <a:latin typeface="Arial" pitchFamily="34" charset="0"/>
                <a:ea typeface="Times New Roman"/>
                <a:cs typeface="Arial" pitchFamily="34" charset="0"/>
              </a:rPr>
              <a:t>Investment</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fund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units</a:t>
            </a:r>
            <a:r>
              <a:rPr lang="tr-TR" sz="5500" b="1" dirty="0">
                <a:latin typeface="Arial" pitchFamily="34" charset="0"/>
                <a:ea typeface="Times New Roman"/>
                <a:cs typeface="Arial" pitchFamily="34" charset="0"/>
              </a:rPr>
              <a:t>;</a:t>
            </a:r>
          </a:p>
          <a:p>
            <a:pPr>
              <a:lnSpc>
                <a:spcPct val="120000"/>
              </a:lnSpc>
              <a:spcAft>
                <a:spcPts val="0"/>
              </a:spcAft>
            </a:pPr>
            <a:r>
              <a:rPr lang="tr-TR" sz="5500" b="1" dirty="0">
                <a:latin typeface="Arial" pitchFamily="34" charset="0"/>
                <a:ea typeface="Times New Roman"/>
                <a:cs typeface="Arial" pitchFamily="34" charset="0"/>
              </a:rPr>
              <a:t>e) </a:t>
            </a:r>
            <a:r>
              <a:rPr lang="tr-TR" sz="5500" b="1" dirty="0" err="1">
                <a:latin typeface="Arial" pitchFamily="34" charset="0"/>
                <a:ea typeface="Times New Roman"/>
                <a:cs typeface="Arial" pitchFamily="34" charset="0"/>
              </a:rPr>
              <a:t>Lease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certificates</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and</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real</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estate</a:t>
            </a:r>
            <a:r>
              <a:rPr lang="tr-TR" sz="5500" b="1" dirty="0">
                <a:latin typeface="Arial" pitchFamily="34" charset="0"/>
                <a:ea typeface="Times New Roman"/>
                <a:cs typeface="Arial" pitchFamily="34" charset="0"/>
              </a:rPr>
              <a:t> </a:t>
            </a:r>
            <a:r>
              <a:rPr lang="tr-TR" sz="5500" b="1" dirty="0" err="1">
                <a:latin typeface="Arial" pitchFamily="34" charset="0"/>
                <a:ea typeface="Times New Roman"/>
                <a:cs typeface="Arial" pitchFamily="34" charset="0"/>
              </a:rPr>
              <a:t>certificates</a:t>
            </a:r>
            <a:r>
              <a:rPr lang="tr-TR" sz="5500" b="1" dirty="0">
                <a:latin typeface="Arial" pitchFamily="34" charset="0"/>
                <a:ea typeface="Times New Roman"/>
                <a:cs typeface="Arial" pitchFamily="34" charset="0"/>
              </a:rPr>
              <a:t>;</a:t>
            </a:r>
            <a:r>
              <a:rPr lang="en-US" sz="5500" b="1" dirty="0">
                <a:latin typeface="Arial" pitchFamily="34" charset="0"/>
                <a:ea typeface="Times New Roman"/>
                <a:cs typeface="Arial" pitchFamily="34" charset="0"/>
              </a:rPr>
              <a:t> </a:t>
            </a:r>
            <a:endParaRPr lang="tr-TR" sz="5500" b="1" dirty="0">
              <a:latin typeface="Arial" pitchFamily="34" charset="0"/>
              <a:ea typeface="Times New Roman"/>
              <a:cs typeface="Arial" pitchFamily="34" charset="0"/>
            </a:endParaRPr>
          </a:p>
          <a:p>
            <a:pPr>
              <a:lnSpc>
                <a:spcPct val="120000"/>
              </a:lnSpc>
              <a:spcAft>
                <a:spcPts val="0"/>
              </a:spcAft>
            </a:pPr>
            <a:r>
              <a:rPr lang="en-US" sz="5500" b="1" dirty="0">
                <a:latin typeface="Arial" pitchFamily="34" charset="0"/>
                <a:ea typeface="Times New Roman"/>
                <a:cs typeface="Arial" pitchFamily="34" charset="0"/>
              </a:rPr>
              <a:t>f) Cash collaterals and premiums of derivative transactions;</a:t>
            </a:r>
          </a:p>
          <a:p>
            <a:pPr>
              <a:lnSpc>
                <a:spcPct val="120000"/>
              </a:lnSpc>
              <a:spcAft>
                <a:spcPts val="0"/>
              </a:spcAft>
            </a:pPr>
            <a:r>
              <a:rPr lang="en-US" sz="5500" b="1" dirty="0" err="1">
                <a:latin typeface="Arial" pitchFamily="34" charset="0"/>
                <a:ea typeface="Times New Roman"/>
                <a:cs typeface="Arial" pitchFamily="34" charset="0"/>
              </a:rPr>
              <a:t>ı</a:t>
            </a:r>
            <a:r>
              <a:rPr lang="en-US" sz="5500" b="1" dirty="0">
                <a:latin typeface="Arial" pitchFamily="34" charset="0"/>
                <a:ea typeface="Times New Roman"/>
                <a:cs typeface="Arial" pitchFamily="34" charset="0"/>
              </a:rPr>
              <a:t>) Specially designed foreign investment </a:t>
            </a:r>
            <a:r>
              <a:rPr lang="en-US" sz="5500" b="1" dirty="0" err="1">
                <a:latin typeface="Arial" pitchFamily="34" charset="0"/>
                <a:ea typeface="Times New Roman"/>
                <a:cs typeface="Arial" pitchFamily="34" charset="0"/>
              </a:rPr>
              <a:t>insturuments</a:t>
            </a:r>
            <a:endParaRPr lang="tr-TR" sz="5500" b="1" dirty="0">
              <a:latin typeface="Arial" pitchFamily="34" charset="0"/>
              <a:ea typeface="Times New Roman"/>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p:txBody>
      </p:sp>
    </p:spTree>
    <p:extLst>
      <p:ext uri="{BB962C8B-B14F-4D97-AF65-F5344CB8AC3E}">
        <p14:creationId xmlns:p14="http://schemas.microsoft.com/office/powerpoint/2010/main" val="2219755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1220</TotalTime>
  <Words>1598</Words>
  <Application>Microsoft Office PowerPoint</Application>
  <PresentationFormat>On-screen Show (4:3)</PresentationFormat>
  <Paragraphs>204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Agency FB</vt:lpstr>
      <vt:lpstr>Arial</vt:lpstr>
      <vt:lpstr>Calibri</vt:lpstr>
      <vt:lpstr>Comic Sans MS</vt:lpstr>
      <vt:lpstr>Constantia</vt:lpstr>
      <vt:lpstr>Impact</vt:lpstr>
      <vt:lpstr>Wingdings 2</vt:lpstr>
      <vt:lpstr>Akış</vt:lpstr>
      <vt:lpstr>                                                                                                       US Share Fund ”Invest &amp; Financial Partner” </vt:lpstr>
      <vt:lpstr>        US SHARE FUND Patentials</vt:lpstr>
      <vt:lpstr>    Gulf –US  Capital</vt:lpstr>
      <vt:lpstr>Gulf-US Capital Services </vt:lpstr>
      <vt:lpstr>      For the projects of PPP-INFRASTRUCTURE- TRANSPORTATION-HEALTH-ENERGY  INDUSTRY-REAL ESTATE  “Realizing a new project,  developing the current projects”        Gulf-US Financial Sevices   www.GulfUSCapital.com   </vt:lpstr>
      <vt:lpstr>  For Purchase-Selling Operations of Commercial-Industrial  Commodities and  Services       Gulf-US Financial Sevices   www.GulfUSCapital.com </vt:lpstr>
      <vt:lpstr>  For the operations of Renting-Usufruct-licensing-  Partnership-Forfeiting       Gulf-US Financial Sevices   www.GulfUSCapital.com  </vt:lpstr>
      <vt:lpstr>            Sorts of  « SHARE FUNDS» POTANTİALS</vt:lpstr>
      <vt:lpstr>Real Estate Investment Funds</vt:lpstr>
      <vt:lpstr>    “US Share Funds”  Scope and Bond Types </vt:lpstr>
      <vt:lpstr>REAL ESTATE-HOME LOANS</vt:lpstr>
      <vt:lpstr>REAL ESTATE-HOME LOANS-2</vt:lpstr>
      <vt:lpstr> TRADE FINANCE SOLUTIONS  </vt:lpstr>
      <vt:lpstr>PowerPoint Presentation</vt:lpstr>
      <vt:lpstr>   PRIVATE EQUITY </vt:lpstr>
      <vt:lpstr>PowerPoint Presentation</vt:lpstr>
      <vt:lpstr>PowerPoint Presentation</vt:lpstr>
    </vt:vector>
  </TitlesOfParts>
  <Company>BİM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Enis karabulut</cp:lastModifiedBy>
  <cp:revision>115</cp:revision>
  <dcterms:created xsi:type="dcterms:W3CDTF">2012-12-29T20:34:38Z</dcterms:created>
  <dcterms:modified xsi:type="dcterms:W3CDTF">2020-10-08T18:23:29Z</dcterms:modified>
</cp:coreProperties>
</file>