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11"/>
  </p:notesMasterIdLst>
  <p:sldIdLst>
    <p:sldId id="268" r:id="rId2"/>
    <p:sldId id="300" r:id="rId3"/>
    <p:sldId id="299" r:id="rId4"/>
    <p:sldId id="310" r:id="rId5"/>
    <p:sldId id="305" r:id="rId6"/>
    <p:sldId id="309" r:id="rId7"/>
    <p:sldId id="308" r:id="rId8"/>
    <p:sldId id="312" r:id="rId9"/>
    <p:sldId id="311" r:id="rId1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BA831-B2CC-4C58-A530-3B82E1CDF81F}" type="datetimeFigureOut">
              <a:rPr lang="tr-TR" smtClean="0"/>
              <a:pPr/>
              <a:t>28.11.2021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B73DE6-E5FE-447B-B2C5-2083882FC25A}" type="slidenum">
              <a:rPr lang="tr-TR" smtClean="0"/>
              <a:pPr/>
              <a:t>‹#›</a:t>
            </a:fld>
            <a:endParaRPr lang="tr-TR"/>
          </a:p>
        </p:txBody>
      </p:sp>
    </p:spTree>
    <p:extLst>
      <p:ext uri="{BB962C8B-B14F-4D97-AF65-F5344CB8AC3E}">
        <p14:creationId xmlns:p14="http://schemas.microsoft.com/office/powerpoint/2010/main" val="306378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a:defRPr/>
            </a:pPr>
            <a:fld id="{A07C97C9-322D-4004-9FC3-9B7C23AE661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pPr>
              <a:defRPr/>
            </a:pPr>
            <a:fld id="{FE021A39-68D5-4712-9272-93F3647490E1}" type="datetime1">
              <a:rPr lang="tr-TR" smtClean="0"/>
              <a:pPr>
                <a:defRPr/>
              </a:pPr>
              <a:t>28.11.2021</a:t>
            </a:fld>
            <a:endParaRPr lang="tr-TR"/>
          </a:p>
        </p:txBody>
      </p:sp>
      <p:sp>
        <p:nvSpPr>
          <p:cNvPr id="19" name="18 Altbilgi Yer Tutucusu"/>
          <p:cNvSpPr>
            <a:spLocks noGrp="1"/>
          </p:cNvSpPr>
          <p:nvPr>
            <p:ph type="ftr" sz="quarter" idx="11"/>
          </p:nvPr>
        </p:nvSpPr>
        <p:spPr/>
        <p:txBody>
          <a:bodyPr/>
          <a:lstStyle/>
          <a:p>
            <a:pPr>
              <a:defRPr/>
            </a:pPr>
            <a:r>
              <a:rPr lang="tr-TR" smtClean="0"/>
              <a:t>Körfez Platform</a:t>
            </a:r>
            <a:endParaRPr lang="tr-TR"/>
          </a:p>
        </p:txBody>
      </p:sp>
      <p:sp>
        <p:nvSpPr>
          <p:cNvPr id="27" name="26 Slayt Numarası Yer Tutucusu"/>
          <p:cNvSpPr>
            <a:spLocks noGrp="1"/>
          </p:cNvSpPr>
          <p:nvPr>
            <p:ph type="sldNum" sz="quarter" idx="12"/>
          </p:nvPr>
        </p:nvSpPr>
        <p:spPr/>
        <p:txBody>
          <a:bodyPr/>
          <a:lstStyle/>
          <a:p>
            <a:pPr>
              <a:defRPr/>
            </a:pPr>
            <a:fld id="{E3ADAE81-19C6-40A5-B6EC-6005E2785D4F}"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4D62DC8E-D720-4F14-A523-8F028708AB67}"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4C317DB5-C542-4DFF-90D2-C87680575A82}"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F11A031-A0B8-422B-BF0A-460F275A5D95}"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816FB29B-F192-4D5B-A739-9854DC89F24A}"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fld id="{F2054198-23E6-49DE-BCD1-5C0DA79C09E1}"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AFA895F5-4BFB-4BFB-9026-705C0339C76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pPr>
              <a:defRPr/>
            </a:pPr>
            <a:fld id="{A2853186-977C-4F99-B260-11C1EB737B40}" type="datetime1">
              <a:rPr lang="tr-TR" smtClean="0"/>
              <a:pPr>
                <a:defRPr/>
              </a:pPr>
              <a:t>28.11.2021</a:t>
            </a:fld>
            <a:endParaRPr lang="tr-TR"/>
          </a:p>
        </p:txBody>
      </p:sp>
      <p:sp>
        <p:nvSpPr>
          <p:cNvPr id="5" name="4 Altbilgi Yer Tutucusu"/>
          <p:cNvSpPr>
            <a:spLocks noGrp="1"/>
          </p:cNvSpPr>
          <p:nvPr>
            <p:ph type="ftr" sz="quarter" idx="11"/>
          </p:nvPr>
        </p:nvSpPr>
        <p:spPr/>
        <p:txBody>
          <a:bodyPr/>
          <a:lstStyle/>
          <a:p>
            <a:pPr>
              <a:defRPr/>
            </a:pPr>
            <a:r>
              <a:rPr lang="tr-TR" smtClean="0"/>
              <a:t>Körfez Platform</a:t>
            </a:r>
            <a:endParaRPr lang="tr-TR"/>
          </a:p>
        </p:txBody>
      </p:sp>
      <p:sp>
        <p:nvSpPr>
          <p:cNvPr id="6" name="5 Slayt Numarası Yer Tutucusu"/>
          <p:cNvSpPr>
            <a:spLocks noGrp="1"/>
          </p:cNvSpPr>
          <p:nvPr>
            <p:ph type="sldNum" sz="quarter" idx="12"/>
          </p:nvPr>
        </p:nvSpPr>
        <p:spPr/>
        <p:txBody>
          <a:bodyPr/>
          <a:lstStyle/>
          <a:p>
            <a:pPr>
              <a:defRPr/>
            </a:pPr>
            <a:fld id="{8CB933F3-3C6A-4D9F-B3A4-F386A7CA3E0E}" type="slidenum">
              <a:rPr lang="tr-TR" smtClean="0"/>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A32F9B80-84CA-4301-85D5-D230EE5899F8}"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p:txBody>
          <a:bodyPr/>
          <a:lstStyle/>
          <a:p>
            <a:pPr>
              <a:defRPr/>
            </a:pPr>
            <a:fld id="{34F79F81-5D9A-4A5A-AD38-AD762EE77E47}"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pPr>
              <a:defRPr/>
            </a:pPr>
            <a:fld id="{958D0163-99DC-4A8E-B610-A4704304B7BE}" type="datetime1">
              <a:rPr lang="tr-TR" smtClean="0"/>
              <a:pPr>
                <a:defRPr/>
              </a:pPr>
              <a:t>28.11.2021</a:t>
            </a:fld>
            <a:endParaRPr lang="tr-TR"/>
          </a:p>
        </p:txBody>
      </p:sp>
      <p:sp>
        <p:nvSpPr>
          <p:cNvPr id="8" name="7 Altbilgi Yer Tutucusu"/>
          <p:cNvSpPr>
            <a:spLocks noGrp="1"/>
          </p:cNvSpPr>
          <p:nvPr>
            <p:ph type="ftr" sz="quarter" idx="11"/>
          </p:nvPr>
        </p:nvSpPr>
        <p:spPr/>
        <p:txBody>
          <a:bodyPr/>
          <a:lstStyle/>
          <a:p>
            <a:pPr>
              <a:defRPr/>
            </a:pPr>
            <a:r>
              <a:rPr lang="tr-TR" smtClean="0"/>
              <a:t>Körfez Platform</a:t>
            </a:r>
            <a:endParaRPr lang="tr-TR"/>
          </a:p>
        </p:txBody>
      </p:sp>
      <p:sp>
        <p:nvSpPr>
          <p:cNvPr id="9" name="8 Slayt Numarası Yer Tutucusu"/>
          <p:cNvSpPr>
            <a:spLocks noGrp="1"/>
          </p:cNvSpPr>
          <p:nvPr>
            <p:ph type="sldNum" sz="quarter" idx="12"/>
          </p:nvPr>
        </p:nvSpPr>
        <p:spPr/>
        <p:txBody>
          <a:bodyPr/>
          <a:lstStyle/>
          <a:p>
            <a:pPr>
              <a:defRPr/>
            </a:pPr>
            <a:fld id="{030A53B3-00FD-446A-A322-BCECF9E69E97}" type="slidenum">
              <a:rPr lang="tr-TR" smtClean="0"/>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pPr>
              <a:defRPr/>
            </a:pPr>
            <a:fld id="{D180F803-7E3E-4DAF-814D-61268C7D0C0A}" type="datetime1">
              <a:rPr lang="tr-TR" smtClean="0"/>
              <a:pPr>
                <a:defRPr/>
              </a:pPr>
              <a:t>28.11.2021</a:t>
            </a:fld>
            <a:endParaRPr lang="tr-TR"/>
          </a:p>
        </p:txBody>
      </p:sp>
      <p:sp>
        <p:nvSpPr>
          <p:cNvPr id="4" name="3 Altbilgi Yer Tutucusu"/>
          <p:cNvSpPr>
            <a:spLocks noGrp="1"/>
          </p:cNvSpPr>
          <p:nvPr>
            <p:ph type="ftr" sz="quarter" idx="11"/>
          </p:nvPr>
        </p:nvSpPr>
        <p:spPr/>
        <p:txBody>
          <a:bodyPr/>
          <a:lstStyle/>
          <a:p>
            <a:pPr>
              <a:defRPr/>
            </a:pPr>
            <a:r>
              <a:rPr lang="tr-TR" smtClean="0"/>
              <a:t>Körfez Platform</a:t>
            </a:r>
            <a:endParaRPr lang="tr-TR"/>
          </a:p>
        </p:txBody>
      </p:sp>
      <p:sp>
        <p:nvSpPr>
          <p:cNvPr id="5" name="4 Slayt Numarası Yer Tutucusu"/>
          <p:cNvSpPr>
            <a:spLocks noGrp="1"/>
          </p:cNvSpPr>
          <p:nvPr>
            <p:ph type="sldNum" sz="quarter" idx="12"/>
          </p:nvPr>
        </p:nvSpPr>
        <p:spPr/>
        <p:txBody>
          <a:bodyPr/>
          <a:lstStyle/>
          <a:p>
            <a:pPr>
              <a:defRPr/>
            </a:pPr>
            <a:fld id="{9E80BE64-8CDB-40F2-958A-81C224DCEF0C}"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a:defRPr/>
            </a:pPr>
            <a:fld id="{D03C5C3C-AB28-4483-8C61-ED69F31C0534}" type="datetime1">
              <a:rPr lang="tr-TR" smtClean="0"/>
              <a:pPr>
                <a:defRPr/>
              </a:pPr>
              <a:t>28.11.2021</a:t>
            </a:fld>
            <a:endParaRPr lang="tr-TR"/>
          </a:p>
        </p:txBody>
      </p:sp>
      <p:sp>
        <p:nvSpPr>
          <p:cNvPr id="3" name="2 Altbilgi Yer Tutucusu"/>
          <p:cNvSpPr>
            <a:spLocks noGrp="1"/>
          </p:cNvSpPr>
          <p:nvPr>
            <p:ph type="ftr" sz="quarter" idx="11"/>
          </p:nvPr>
        </p:nvSpPr>
        <p:spPr/>
        <p:txBody>
          <a:bodyPr/>
          <a:lstStyle/>
          <a:p>
            <a:pPr>
              <a:defRPr/>
            </a:pPr>
            <a:r>
              <a:rPr lang="tr-TR" smtClean="0"/>
              <a:t>Körfez Platform</a:t>
            </a:r>
            <a:endParaRPr lang="tr-TR"/>
          </a:p>
        </p:txBody>
      </p:sp>
      <p:sp>
        <p:nvSpPr>
          <p:cNvPr id="4" name="3 Slayt Numarası Yer Tutucusu"/>
          <p:cNvSpPr>
            <a:spLocks noGrp="1"/>
          </p:cNvSpPr>
          <p:nvPr>
            <p:ph type="sldNum" sz="quarter" idx="12"/>
          </p:nvPr>
        </p:nvSpPr>
        <p:spPr/>
        <p:txBody>
          <a:bodyPr/>
          <a:lstStyle/>
          <a:p>
            <a:pPr>
              <a:defRPr/>
            </a:pPr>
            <a:fld id="{11EB99ED-F28A-41E1-BC65-DF19796F557F}"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pPr>
              <a:defRPr/>
            </a:pPr>
            <a:fld id="{E7D7F950-9BDE-4D13-B4E7-516FAB00462D}"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p:txBody>
          <a:bodyPr/>
          <a:lstStyle/>
          <a:p>
            <a:pPr>
              <a:defRPr/>
            </a:pPr>
            <a:fld id="{6047B375-5548-4ED0-90AD-2D55EF6A219A}"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pPr>
              <a:defRPr/>
            </a:pPr>
            <a:fld id="{DF22CD5B-166F-49EF-91D4-82A2BD67BC6D}" type="datetime1">
              <a:rPr lang="tr-TR" smtClean="0"/>
              <a:pPr>
                <a:defRPr/>
              </a:pPr>
              <a:t>28.11.2021</a:t>
            </a:fld>
            <a:endParaRPr lang="tr-TR"/>
          </a:p>
        </p:txBody>
      </p:sp>
      <p:sp>
        <p:nvSpPr>
          <p:cNvPr id="6" name="5 Altbilgi Yer Tutucusu"/>
          <p:cNvSpPr>
            <a:spLocks noGrp="1"/>
          </p:cNvSpPr>
          <p:nvPr>
            <p:ph type="ftr" sz="quarter" idx="11"/>
          </p:nvPr>
        </p:nvSpPr>
        <p:spPr/>
        <p:txBody>
          <a:bodyPr/>
          <a:lstStyle/>
          <a:p>
            <a:pPr>
              <a:defRPr/>
            </a:pPr>
            <a:r>
              <a:rPr lang="tr-TR" smtClean="0"/>
              <a:t>Körfez Platform</a:t>
            </a:r>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pPr>
              <a:defRPr/>
            </a:pPr>
            <a:fld id="{0CF6484E-782C-44F6-915F-43248CEC0707}" type="slidenum">
              <a:rPr lang="tr-TR" smtClean="0"/>
              <a:pPr>
                <a:defRPr/>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B46EF09-9392-4F9C-8F4C-145C4C281A04}" type="datetime1">
              <a:rPr lang="tr-TR" smtClean="0"/>
              <a:pPr>
                <a:defRPr/>
              </a:pPr>
              <a:t>28.11.2021</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tr-TR" smtClean="0"/>
              <a:t>Körfez Platform</a:t>
            </a:r>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FAF5BA6-F062-4B30-A2CB-2B33AD947611}" type="slidenum">
              <a:rPr lang="tr-TR" smtClean="0"/>
              <a:pPr>
                <a:defRPr/>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litsimultaneous@elitgroup.shop" TargetMode="External"/><Relationship Id="rId2" Type="http://schemas.openxmlformats.org/officeDocument/2006/relationships/hyperlink" Target="https://myinvestsupport.com/global-connec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0" y="152400"/>
            <a:ext cx="8915400" cy="1521229"/>
          </a:xfrm>
        </p:spPr>
        <p:txBody>
          <a:bodyPr>
            <a:noAutofit/>
          </a:bodyPr>
          <a:lstStyle/>
          <a:p>
            <a:pPr algn="ctr">
              <a:defRPr/>
            </a:pP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r>
              <a:rPr lang="tr-TR" sz="3600" dirty="0" smtClean="0">
                <a:solidFill>
                  <a:srgbClr val="C00000"/>
                </a:solidFill>
                <a:latin typeface="Calibri" pitchFamily="34" charset="0"/>
                <a:cs typeface="Arial" pitchFamily="34" charset="0"/>
              </a:rPr>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r>
              <a:rPr lang="tr-TR" sz="3600" dirty="0" smtClean="0">
                <a:solidFill>
                  <a:srgbClr val="C00000"/>
                </a:solidFill>
                <a:latin typeface="Calibri" pitchFamily="34" charset="0"/>
                <a:cs typeface="Arial" pitchFamily="34" charset="0"/>
              </a:rPr>
              <a:t>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t>
            </a:r>
            <a:r>
              <a:rPr lang="tr-TR" sz="3600" dirty="0" smtClean="0">
                <a:solidFill>
                  <a:srgbClr val="C00000"/>
                </a:solidFill>
                <a:latin typeface="Calibri" pitchFamily="34" charset="0"/>
                <a:cs typeface="Arial" pitchFamily="34" charset="0"/>
              </a:rPr>
              <a:t>                                                                                    </a:t>
            </a:r>
            <a:br>
              <a:rPr lang="tr-TR" sz="3600" dirty="0" smtClean="0">
                <a:solidFill>
                  <a:srgbClr val="C00000"/>
                </a:solidFill>
                <a:latin typeface="Calibri" pitchFamily="34" charset="0"/>
                <a:cs typeface="Arial" pitchFamily="34" charset="0"/>
              </a:rPr>
            </a:br>
            <a:r>
              <a:rPr lang="tr-TR" sz="3600" dirty="0">
                <a:solidFill>
                  <a:srgbClr val="C00000"/>
                </a:solidFill>
                <a:latin typeface="Calibri" pitchFamily="34" charset="0"/>
                <a:cs typeface="Arial" pitchFamily="34" charset="0"/>
              </a:rPr>
              <a:t/>
            </a:r>
            <a:br>
              <a:rPr lang="tr-TR" sz="3600" dirty="0">
                <a:solidFill>
                  <a:srgbClr val="C00000"/>
                </a:solidFill>
                <a:latin typeface="Calibri" pitchFamily="34" charset="0"/>
                <a:cs typeface="Arial" pitchFamily="34" charset="0"/>
              </a:rPr>
            </a:br>
            <a:endParaRPr lang="tr-TR" sz="2800" dirty="0">
              <a:solidFill>
                <a:srgbClr val="C00000"/>
              </a:solidFill>
            </a:endParaRPr>
          </a:p>
        </p:txBody>
      </p:sp>
      <p:sp>
        <p:nvSpPr>
          <p:cNvPr id="2052" name="Rectangle 3"/>
          <p:cNvSpPr>
            <a:spLocks noGrp="1" noChangeArrowheads="1"/>
          </p:cNvSpPr>
          <p:nvPr>
            <p:ph type="subTitle" idx="1"/>
          </p:nvPr>
        </p:nvSpPr>
        <p:spPr>
          <a:xfrm>
            <a:off x="533400" y="2819400"/>
            <a:ext cx="8610600" cy="3505200"/>
          </a:xfrm>
        </p:spPr>
        <p:txBody>
          <a:bodyPr>
            <a:normAutofit fontScale="92500" lnSpcReduction="10000"/>
          </a:bodyPr>
          <a:lstStyle/>
          <a:p>
            <a:pPr algn="ctr">
              <a:lnSpc>
                <a:spcPct val="90000"/>
              </a:lnSpc>
            </a:pPr>
            <a:r>
              <a:rPr lang="en-US" sz="2400" b="1" dirty="0" smtClean="0">
                <a:solidFill>
                  <a:srgbClr val="C00000"/>
                </a:solidFill>
                <a:latin typeface="Arial" panose="020B0604020202020204" pitchFamily="34" charset="0"/>
                <a:ea typeface="ＭＳ Ｐゴシック" pitchFamily="34" charset="-128"/>
                <a:cs typeface="Arial" panose="020B0604020202020204" pitchFamily="34" charset="0"/>
              </a:rPr>
              <a:t>***</a:t>
            </a:r>
          </a:p>
          <a:p>
            <a:pPr algn="ctr">
              <a:lnSpc>
                <a:spcPct val="90000"/>
              </a:lnSpc>
            </a:pPr>
            <a:r>
              <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With </a:t>
            </a:r>
            <a:r>
              <a:rPr lang="en-US" b="1" dirty="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rPr>
              <a:t>our services the Speakers' audience reaches thousands of people outside of the physical space. </a:t>
            </a:r>
            <a:endParaRPr lang="en-US" b="1" dirty="0" smtClean="0">
              <a:solidFill>
                <a:schemeClr val="accent5">
                  <a:lumMod val="75000"/>
                </a:schemeClr>
              </a:solidFill>
              <a:latin typeface="Arial Black" panose="020B0A04020102020204" pitchFamily="34" charset="0"/>
              <a:ea typeface="ＭＳ Ｐゴシック" pitchFamily="34" charset="-128"/>
              <a:cs typeface="Arial" panose="020B0604020202020204" pitchFamily="34" charset="0"/>
            </a:endParaRPr>
          </a:p>
          <a:p>
            <a:pPr algn="ctr">
              <a:lnSpc>
                <a:spcPct val="90000"/>
              </a:lnSpc>
            </a:pPr>
            <a:r>
              <a:rPr lang="en-US" b="1" dirty="0" smtClean="0">
                <a:solidFill>
                  <a:srgbClr val="C00000"/>
                </a:solidFill>
                <a:latin typeface="Arial" panose="020B0604020202020204" pitchFamily="34" charset="0"/>
                <a:ea typeface="ＭＳ Ｐゴシック" pitchFamily="34" charset="-128"/>
                <a:cs typeface="Arial" panose="020B0604020202020204" pitchFamily="34" charset="0"/>
              </a:rPr>
              <a:t>Your </a:t>
            </a:r>
            <a:r>
              <a:rPr lang="en-US" b="1" dirty="0">
                <a:solidFill>
                  <a:srgbClr val="C00000"/>
                </a:solidFill>
                <a:latin typeface="Arial" panose="020B0604020202020204" pitchFamily="34" charset="0"/>
                <a:ea typeface="ＭＳ Ｐゴシック" pitchFamily="34" charset="-128"/>
                <a:cs typeface="Arial" panose="020B0604020202020204" pitchFamily="34" charset="0"/>
              </a:rPr>
              <a:t>audience listens to translation through the mobile app on their smartphones with Bluetooth supported digital or wired </a:t>
            </a:r>
            <a:r>
              <a:rPr lang="en-US" b="1" dirty="0" smtClean="0">
                <a:solidFill>
                  <a:srgbClr val="C00000"/>
                </a:solidFill>
                <a:latin typeface="Arial" panose="020B0604020202020204" pitchFamily="34" charset="0"/>
                <a:ea typeface="ＭＳ Ｐゴシック" pitchFamily="34" charset="-128"/>
                <a:cs typeface="Arial" panose="020B0604020202020204" pitchFamily="34" charset="0"/>
              </a:rPr>
              <a:t>headphones</a:t>
            </a:r>
          </a:p>
          <a:p>
            <a:pPr algn="ctr">
              <a:lnSpc>
                <a:spcPct val="90000"/>
              </a:lnSpc>
            </a:pPr>
            <a:r>
              <a:rPr lang="en-US" sz="2400" b="1" dirty="0" smtClean="0">
                <a:solidFill>
                  <a:srgbClr val="C00000"/>
                </a:solidFill>
                <a:latin typeface="Arial" panose="020B0604020202020204" pitchFamily="34" charset="0"/>
                <a:ea typeface="ＭＳ Ｐゴシック" pitchFamily="34" charset="-128"/>
                <a:cs typeface="Arial" panose="020B0604020202020204" pitchFamily="34" charset="0"/>
              </a:rPr>
              <a:t>***</a:t>
            </a:r>
          </a:p>
          <a:p>
            <a:pPr algn="ctr">
              <a:lnSpc>
                <a:spcPct val="90000"/>
              </a:lnSpc>
            </a:pPr>
            <a:r>
              <a:rPr lang="en-US" sz="2400" b="1" i="1" dirty="0">
                <a:solidFill>
                  <a:srgbClr val="0070C0"/>
                </a:solidFill>
                <a:latin typeface="Arial" panose="020B0604020202020204" pitchFamily="34" charset="0"/>
                <a:ea typeface="ＭＳ Ｐゴシック" pitchFamily="34" charset="-128"/>
                <a:cs typeface="Arial" panose="020B0604020202020204" pitchFamily="34" charset="0"/>
              </a:rPr>
              <a:t>You can use your own interpreters or request them from us. </a:t>
            </a:r>
            <a:endParaRPr lang="en-US" sz="2400" b="1" i="1" dirty="0" smtClean="0">
              <a:solidFill>
                <a:srgbClr val="0070C0"/>
              </a:solidFill>
              <a:latin typeface="Arial" panose="020B0604020202020204" pitchFamily="34" charset="0"/>
              <a:ea typeface="ＭＳ Ｐゴシック" pitchFamily="34" charset="-128"/>
              <a:cs typeface="Arial" panose="020B0604020202020204" pitchFamily="34" charset="0"/>
            </a:endParaRPr>
          </a:p>
          <a:p>
            <a:pPr algn="ctr">
              <a:lnSpc>
                <a:spcPct val="90000"/>
              </a:lnSpc>
            </a:pPr>
            <a:r>
              <a:rPr lang="en-US" sz="2400" b="1" i="1" dirty="0" smtClean="0">
                <a:solidFill>
                  <a:srgbClr val="0070C0"/>
                </a:solidFill>
                <a:latin typeface="Arial" panose="020B0604020202020204" pitchFamily="34" charset="0"/>
                <a:ea typeface="ＭＳ Ｐゴシック" pitchFamily="34" charset="-128"/>
                <a:cs typeface="Arial" panose="020B0604020202020204" pitchFamily="34" charset="0"/>
              </a:rPr>
              <a:t>All </a:t>
            </a:r>
            <a:r>
              <a:rPr lang="en-US" sz="2400" b="1" i="1" dirty="0">
                <a:solidFill>
                  <a:srgbClr val="0070C0"/>
                </a:solidFill>
                <a:latin typeface="Arial" panose="020B0604020202020204" pitchFamily="34" charset="0"/>
                <a:ea typeface="ＭＳ Ｐゴシック" pitchFamily="34" charset="-128"/>
                <a:cs typeface="Arial" panose="020B0604020202020204" pitchFamily="34" charset="0"/>
              </a:rPr>
              <a:t>our professional interpreters are experts in simultaneous interpretation.</a:t>
            </a:r>
            <a:endParaRPr lang="en-US" sz="2400" b="1" i="1" dirty="0" smtClean="0">
              <a:solidFill>
                <a:srgbClr val="0070C0"/>
              </a:solidFill>
              <a:latin typeface="Arial" panose="020B0604020202020204" pitchFamily="34" charset="0"/>
              <a:ea typeface="ＭＳ Ｐゴシック" pitchFamily="34" charset="-128"/>
              <a:cs typeface="Arial" panose="020B0604020202020204" pitchFamily="34" charset="0"/>
            </a:endParaRPr>
          </a:p>
        </p:txBody>
      </p:sp>
      <p:sp>
        <p:nvSpPr>
          <p:cNvPr id="2" name="Rectangle 1"/>
          <p:cNvSpPr/>
          <p:nvPr/>
        </p:nvSpPr>
        <p:spPr>
          <a:xfrm>
            <a:off x="533400" y="657966"/>
            <a:ext cx="8382000" cy="2031325"/>
          </a:xfrm>
          <a:prstGeom prst="rect">
            <a:avLst/>
          </a:prstGeom>
        </p:spPr>
        <p:txBody>
          <a:bodyPr wrap="square">
            <a:spAutoFit/>
          </a:bodyPr>
          <a:lstStyle/>
          <a:p>
            <a:pPr algn="ctr"/>
            <a:r>
              <a:rPr lang="en-US" sz="6000" dirty="0" err="1" smtClean="0">
                <a:solidFill>
                  <a:srgbClr val="FF0000"/>
                </a:solidFill>
                <a:latin typeface="Arial Black" panose="020B0A04020102020204" pitchFamily="34" charset="0"/>
              </a:rPr>
              <a:t>Elit</a:t>
            </a:r>
            <a:r>
              <a:rPr lang="en-US" sz="6000" b="1" dirty="0" err="1" smtClean="0">
                <a:solidFill>
                  <a:srgbClr val="0070C0"/>
                </a:solidFill>
              </a:rPr>
              <a:t>simultaneous</a:t>
            </a:r>
            <a:endParaRPr lang="en-US" sz="6000" b="1" dirty="0" smtClean="0">
              <a:solidFill>
                <a:srgbClr val="0070C0"/>
              </a:solidFill>
            </a:endParaRPr>
          </a:p>
          <a:p>
            <a:pPr algn="ctr"/>
            <a:r>
              <a:rPr lang="en-US" b="1" i="1" dirty="0" smtClean="0">
                <a:solidFill>
                  <a:srgbClr val="7030A0"/>
                </a:solidFill>
                <a:latin typeface="Arial" panose="020B0604020202020204" pitchFamily="34" charset="0"/>
                <a:cs typeface="Arial" panose="020B0604020202020204" pitchFamily="34" charset="0"/>
              </a:rPr>
              <a:t> </a:t>
            </a:r>
          </a:p>
          <a:p>
            <a:pPr algn="ctr"/>
            <a:r>
              <a:rPr lang="en-US" sz="2400" b="1" i="1" dirty="0" smtClean="0">
                <a:solidFill>
                  <a:srgbClr val="7030A0"/>
                </a:solidFill>
                <a:latin typeface="Arial Rounded MT Bold" panose="020F0704030504030204" pitchFamily="34" charset="0"/>
                <a:cs typeface="Arial" panose="020B0604020202020204" pitchFamily="34" charset="0"/>
              </a:rPr>
              <a:t>for </a:t>
            </a:r>
            <a:r>
              <a:rPr lang="en-US" sz="2400" b="1" i="1" dirty="0">
                <a:solidFill>
                  <a:srgbClr val="7030A0"/>
                </a:solidFill>
                <a:latin typeface="Arial Rounded MT Bold" panose="020F0704030504030204" pitchFamily="34" charset="0"/>
                <a:cs typeface="Arial" panose="020B0604020202020204" pitchFamily="34" charset="0"/>
              </a:rPr>
              <a:t>all events, meetings, seminars, and conferences </a:t>
            </a:r>
            <a:r>
              <a:rPr lang="en-US" sz="2400" b="1" i="1" dirty="0" smtClean="0">
                <a:solidFill>
                  <a:srgbClr val="7030A0"/>
                </a:solidFill>
                <a:latin typeface="Arial Rounded MT Bold" panose="020F0704030504030204" pitchFamily="34" charset="0"/>
                <a:cs typeface="Arial" panose="020B0604020202020204" pitchFamily="34" charset="0"/>
              </a:rPr>
              <a:t>… </a:t>
            </a:r>
            <a:r>
              <a:rPr lang="en-US" sz="2400" b="1" i="1" dirty="0">
                <a:solidFill>
                  <a:srgbClr val="7030A0"/>
                </a:solidFill>
                <a:latin typeface="Arial Rounded MT Bold" panose="020F0704030504030204" pitchFamily="34" charset="0"/>
                <a:cs typeface="Arial" panose="020B0604020202020204" pitchFamily="34" charset="0"/>
              </a:rPr>
              <a:t>religious-cultural-communities-donation meetings…</a:t>
            </a:r>
            <a:endParaRPr lang="en-US" sz="2400" i="1" dirty="0">
              <a:solidFill>
                <a:srgbClr val="7030A0"/>
              </a:solidFill>
              <a:latin typeface="Arial Rounded MT Bold" panose="020F07040305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152400"/>
            <a:ext cx="7142019" cy="533400"/>
          </a:xfrm>
        </p:spPr>
        <p:txBody>
          <a:bodyPr>
            <a:normAutofit fontScale="90000"/>
          </a:bodyPr>
          <a:lstStyle/>
          <a:p>
            <a:pPr algn="ctr"/>
            <a:r>
              <a:rPr lang="tr-TR" b="1" dirty="0" smtClean="0"/>
              <a:t/>
            </a:r>
            <a:br>
              <a:rPr lang="tr-TR" b="1" dirty="0" smtClean="0"/>
            </a:br>
            <a:r>
              <a:rPr lang="tr-TR" b="1" dirty="0"/>
              <a:t/>
            </a:r>
            <a:br>
              <a:rPr lang="tr-TR" b="1" dirty="0"/>
            </a:br>
            <a:r>
              <a:rPr lang="tr-TR" b="1" dirty="0" smtClean="0"/>
              <a:t/>
            </a:r>
            <a:br>
              <a:rPr lang="tr-TR" b="1" dirty="0" smtClean="0"/>
            </a:br>
            <a:r>
              <a:rPr lang="tr-TR" dirty="0"/>
              <a:t/>
            </a:r>
            <a:br>
              <a:rPr lang="tr-TR" dirty="0"/>
            </a:br>
            <a:r>
              <a:rPr lang="en-US" b="1" dirty="0" smtClean="0"/>
              <a:t> </a:t>
            </a:r>
            <a:r>
              <a:rPr lang="en-US" dirty="0"/>
              <a:t/>
            </a:r>
            <a:br>
              <a:rPr lang="en-US" dirty="0"/>
            </a:br>
            <a:r>
              <a:rPr lang="en-US" dirty="0" smtClean="0"/>
              <a:t>                     </a:t>
            </a:r>
            <a:r>
              <a:rPr lang="en-US" dirty="0" err="1" smtClean="0">
                <a:solidFill>
                  <a:srgbClr val="FF0000"/>
                </a:solidFill>
                <a:latin typeface="Arial Black" panose="020B0A04020102020204" pitchFamily="34" charset="0"/>
              </a:rPr>
              <a:t>elit</a:t>
            </a:r>
            <a:r>
              <a:rPr lang="en-US" b="1" dirty="0" err="1" smtClean="0">
                <a:solidFill>
                  <a:srgbClr val="0070C0"/>
                </a:solidFill>
                <a:latin typeface="Arial Black" panose="020B0A04020102020204" pitchFamily="34" charset="0"/>
              </a:rPr>
              <a:t>simultaneous</a:t>
            </a:r>
            <a:endParaRPr lang="tr-TR" b="1" dirty="0">
              <a:solidFill>
                <a:srgbClr val="0070C0"/>
              </a:solidFill>
              <a:latin typeface="Arial Black" panose="020B0A04020102020204" pitchFamily="34" charset="0"/>
            </a:endParaRPr>
          </a:p>
        </p:txBody>
      </p:sp>
      <p:pic>
        <p:nvPicPr>
          <p:cNvPr id="1025" name="Picture 18" descr="https://i.ytimg.com/vi/QlV4F5lki8U/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00" y="4019551"/>
            <a:ext cx="5411500" cy="24751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2352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flipH="1">
            <a:off x="7083999" y="3962366"/>
            <a:ext cx="17716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smtClean="0">
                <a:solidFill>
                  <a:srgbClr val="FF0000"/>
                </a:solidFill>
              </a:rPr>
              <a:t>    For your organizations</a:t>
            </a:r>
            <a:endParaRPr lang="en-US" b="1" dirty="0">
              <a:solidFill>
                <a:srgbClr val="FF0000"/>
              </a:solidFill>
            </a:endParaRPr>
          </a:p>
        </p:txBody>
      </p:sp>
      <p:pic>
        <p:nvPicPr>
          <p:cNvPr id="1031" name="Picture 7" descr="Image result for donation imag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81800" y="4742150"/>
            <a:ext cx="2073852" cy="16762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7"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4267200" cy="2819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9" descr="Bir şunu diyen bir yazı 'JESUS HURC Is LORD SANMARINOCITY ONLINE MIDWEEK SERVICE EVERY WEDNESDAY 6PM zoom 。eD:3489382482 ID: 348 938 2482 Passcode: 851 851216 facebook LIVE STREAM' görseli olabili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990599"/>
            <a:ext cx="3733800" cy="28193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0" y="4162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9568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000" y="152400"/>
            <a:ext cx="8229600" cy="533400"/>
          </a:xfrm>
        </p:spPr>
        <p:txBody>
          <a:bodyPr>
            <a:normAutofit fontScale="90000"/>
          </a:bodyPr>
          <a:lstStyle/>
          <a:p>
            <a:r>
              <a:rPr lang="tr-TR" b="1" dirty="0" smtClean="0"/>
              <a:t/>
            </a:r>
            <a:br>
              <a:rPr lang="tr-TR" b="1" dirty="0" smtClean="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tr-TR" b="1" dirty="0"/>
              <a:t/>
            </a:r>
            <a:br>
              <a:rPr lang="tr-TR" b="1" dirty="0"/>
            </a:br>
            <a:r>
              <a:rPr lang="tr-TR" b="1" dirty="0" smtClean="0"/>
              <a:t/>
            </a:r>
            <a:br>
              <a:rPr lang="tr-TR" b="1" dirty="0" smtClean="0"/>
            </a:br>
            <a:r>
              <a:rPr lang="en-US" sz="3600" dirty="0"/>
              <a:t/>
            </a:r>
            <a:br>
              <a:rPr lang="en-US" sz="3600" dirty="0"/>
            </a:br>
            <a:r>
              <a:rPr lang="en-US" sz="3600" b="1" dirty="0">
                <a:solidFill>
                  <a:srgbClr val="FF0000"/>
                </a:solidFill>
              </a:rPr>
              <a:t>ELIT SIMULTANEOUS INTERPRETING SOLUTIONS</a:t>
            </a:r>
            <a:endParaRPr lang="tr-TR" sz="3600" dirty="0">
              <a:solidFill>
                <a:srgbClr val="FF0000"/>
              </a:solidFill>
            </a:endParaRPr>
          </a:p>
        </p:txBody>
      </p:sp>
      <p:sp>
        <p:nvSpPr>
          <p:cNvPr id="3" name="İçerik Yer Tutucusu 2"/>
          <p:cNvSpPr>
            <a:spLocks noGrp="1"/>
          </p:cNvSpPr>
          <p:nvPr>
            <p:ph idx="1"/>
          </p:nvPr>
        </p:nvSpPr>
        <p:spPr>
          <a:xfrm>
            <a:off x="0" y="762000"/>
            <a:ext cx="9144000" cy="6096000"/>
          </a:xfrm>
        </p:spPr>
        <p:txBody>
          <a:bodyPr>
            <a:noAutofit/>
          </a:bodyPr>
          <a:lstStyle/>
          <a:p>
            <a:pPr algn="ctr"/>
            <a:r>
              <a:rPr lang="en-US" sz="2400" b="1" i="1" dirty="0" smtClean="0">
                <a:solidFill>
                  <a:srgbClr val="7030A0"/>
                </a:solidFill>
                <a:latin typeface="Arial" panose="020B0604020202020204" pitchFamily="34" charset="0"/>
                <a:cs typeface="Arial" panose="020B0604020202020204" pitchFamily="34" charset="0"/>
              </a:rPr>
              <a:t>for all events</a:t>
            </a:r>
            <a:r>
              <a:rPr lang="en-US" sz="2400" b="1" i="1" dirty="0">
                <a:solidFill>
                  <a:srgbClr val="7030A0"/>
                </a:solidFill>
                <a:latin typeface="Arial" panose="020B0604020202020204" pitchFamily="34" charset="0"/>
                <a:cs typeface="Arial" panose="020B0604020202020204" pitchFamily="34" charset="0"/>
              </a:rPr>
              <a:t>, meetings, seminars, and conferences and religious-cultural-communities-donation meetings…</a:t>
            </a:r>
            <a:endParaRPr lang="en-US" sz="2400" i="1" dirty="0">
              <a:solidFill>
                <a:srgbClr val="7030A0"/>
              </a:solidFill>
              <a:latin typeface="Arial" panose="020B0604020202020204" pitchFamily="34" charset="0"/>
              <a:cs typeface="Arial" panose="020B0604020202020204" pitchFamily="34" charset="0"/>
            </a:endParaRPr>
          </a:p>
          <a:p>
            <a:pPr algn="ctr"/>
            <a:r>
              <a:rPr lang="en-US" sz="2400" b="1" i="1" dirty="0">
                <a:solidFill>
                  <a:srgbClr val="C00000"/>
                </a:solidFill>
                <a:latin typeface="Arial" panose="020B0604020202020204" pitchFamily="34" charset="0"/>
                <a:cs typeface="Arial" panose="020B0604020202020204" pitchFamily="34" charset="0"/>
              </a:rPr>
              <a:t>With our services, the Speakers' audience reaches thousands of people outside of the physical space</a:t>
            </a:r>
            <a:r>
              <a:rPr lang="en-US" sz="2400" b="1" dirty="0">
                <a:solidFill>
                  <a:srgbClr val="C00000"/>
                </a:solidFill>
                <a:latin typeface="Arial" panose="020B0604020202020204" pitchFamily="34" charset="0"/>
                <a:cs typeface="Arial" panose="020B0604020202020204" pitchFamily="34" charset="0"/>
              </a:rPr>
              <a:t>.</a:t>
            </a:r>
            <a:endParaRPr lang="en-US" sz="2400" dirty="0">
              <a:solidFill>
                <a:srgbClr val="C00000"/>
              </a:solidFill>
              <a:latin typeface="Arial" panose="020B0604020202020204" pitchFamily="34" charset="0"/>
              <a:cs typeface="Arial" panose="020B0604020202020204" pitchFamily="34" charset="0"/>
            </a:endParaRPr>
          </a:p>
          <a:p>
            <a:pPr algn="ctr"/>
            <a:r>
              <a:rPr lang="en-US" sz="2400" b="1" dirty="0">
                <a:solidFill>
                  <a:srgbClr val="7030A0"/>
                </a:solidFill>
                <a:latin typeface="Arial" panose="020B0604020202020204" pitchFamily="34" charset="0"/>
                <a:cs typeface="Arial" panose="020B0604020202020204" pitchFamily="34" charset="0"/>
              </a:rPr>
              <a:t>Elite Interpreter Supported Zoom Meetings and Webinar Event Programs from different languages,</a:t>
            </a:r>
            <a:endParaRPr lang="en-US" sz="2400" dirty="0">
              <a:solidFill>
                <a:srgbClr val="7030A0"/>
              </a:solidFill>
              <a:latin typeface="Arial" panose="020B0604020202020204" pitchFamily="34" charset="0"/>
              <a:cs typeface="Arial" panose="020B0604020202020204" pitchFamily="34" charset="0"/>
            </a:endParaRPr>
          </a:p>
          <a:p>
            <a:pPr algn="ctr"/>
            <a:r>
              <a:rPr lang="en-US" sz="2400" b="1" i="1" dirty="0">
                <a:solidFill>
                  <a:srgbClr val="C00000"/>
                </a:solidFill>
                <a:latin typeface="Arial" panose="020B0604020202020204" pitchFamily="34" charset="0"/>
                <a:cs typeface="Arial" panose="020B0604020202020204" pitchFamily="34" charset="0"/>
              </a:rPr>
              <a:t>It is suits every kind of events.</a:t>
            </a:r>
            <a:endParaRPr lang="en-US" sz="2400" dirty="0">
              <a:solidFill>
                <a:srgbClr val="C0000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For all Online Zoom meetings and Webinar events </a:t>
            </a:r>
            <a:endParaRPr lang="en-US" sz="2400"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ELIT SIMULTANEOUS INTERPRETING SOLUTIONS </a:t>
            </a:r>
            <a:endParaRPr lang="en-US" sz="2400"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works alongside the zoom meeting and conferencing programs of your choice.</a:t>
            </a:r>
            <a:endParaRPr lang="en-US" sz="2400" dirty="0">
              <a:solidFill>
                <a:srgbClr val="002060"/>
              </a:solidFill>
              <a:latin typeface="Arial" panose="020B0604020202020204" pitchFamily="34" charset="0"/>
              <a:cs typeface="Arial" panose="020B0604020202020204" pitchFamily="34" charset="0"/>
            </a:endParaRPr>
          </a:p>
          <a:p>
            <a:pPr algn="ctr"/>
            <a:r>
              <a:rPr lang="en-US" sz="2400" b="1" dirty="0">
                <a:solidFill>
                  <a:srgbClr val="0070C0"/>
                </a:solidFill>
                <a:latin typeface="Arial" panose="020B0604020202020204" pitchFamily="34" charset="0"/>
                <a:cs typeface="Arial" panose="020B0604020202020204" pitchFamily="34" charset="0"/>
              </a:rPr>
              <a:t>Attendees who join the </a:t>
            </a:r>
            <a:r>
              <a:rPr lang="en-US" sz="2400" b="1" dirty="0" err="1">
                <a:solidFill>
                  <a:srgbClr val="FF0000"/>
                </a:solidFill>
                <a:latin typeface="Arial" panose="020B0604020202020204" pitchFamily="34" charset="0"/>
                <a:cs typeface="Arial" panose="020B0604020202020204" pitchFamily="34" charset="0"/>
              </a:rPr>
              <a:t>elit</a:t>
            </a:r>
            <a:r>
              <a:rPr lang="en-US" sz="2400" b="1" dirty="0" err="1">
                <a:solidFill>
                  <a:srgbClr val="0070C0"/>
                </a:solidFill>
                <a:latin typeface="Arial" panose="020B0604020202020204" pitchFamily="34" charset="0"/>
                <a:cs typeface="Arial" panose="020B0604020202020204" pitchFamily="34" charset="0"/>
              </a:rPr>
              <a:t>simultaneous</a:t>
            </a:r>
            <a:r>
              <a:rPr lang="en-US" sz="2400" b="1" dirty="0">
                <a:solidFill>
                  <a:srgbClr val="0070C0"/>
                </a:solidFill>
                <a:latin typeface="Arial" panose="020B0604020202020204" pitchFamily="34" charset="0"/>
                <a:cs typeface="Arial" panose="020B0604020202020204" pitchFamily="34" charset="0"/>
              </a:rPr>
              <a:t> listen to the translation through the mobile app on their smartphones with Bluetooth supported digital or wired headphones</a:t>
            </a:r>
            <a:endParaRPr lang="en-US" sz="2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042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28600"/>
            <a:ext cx="7924800" cy="609600"/>
          </a:xfrm>
        </p:spPr>
        <p:txBody>
          <a:bodyPr>
            <a:normAutofit/>
          </a:bodyPr>
          <a:lstStyle/>
          <a:p>
            <a:pPr algn="ctr"/>
            <a:r>
              <a:rPr lang="en-US" sz="3600" dirty="0" err="1">
                <a:solidFill>
                  <a:srgbClr val="FF0000"/>
                </a:solidFill>
                <a:latin typeface="Arial Black" panose="020B0A04020102020204" pitchFamily="34" charset="0"/>
              </a:rPr>
              <a:t>Elit</a:t>
            </a:r>
            <a:r>
              <a:rPr lang="en-US" sz="3600" b="1" dirty="0" err="1">
                <a:solidFill>
                  <a:srgbClr val="0070C0"/>
                </a:solidFill>
              </a:rPr>
              <a:t>simultaneous</a:t>
            </a:r>
            <a:endParaRPr lang="en-US" sz="3600" b="1" dirty="0">
              <a:solidFill>
                <a:srgbClr val="0070C0"/>
              </a:solidFill>
            </a:endParaRPr>
          </a:p>
        </p:txBody>
      </p:sp>
      <p:pic>
        <p:nvPicPr>
          <p:cNvPr id="4" name="Content Placeholder 3"/>
          <p:cNvPicPr>
            <a:picLocks noGrp="1" noChangeAspect="1"/>
          </p:cNvPicPr>
          <p:nvPr>
            <p:ph idx="1"/>
          </p:nvPr>
        </p:nvPicPr>
        <p:blipFill>
          <a:blip r:embed="rId2"/>
          <a:stretch>
            <a:fillRect/>
          </a:stretch>
        </p:blipFill>
        <p:spPr>
          <a:xfrm>
            <a:off x="630382" y="852055"/>
            <a:ext cx="8077200" cy="5868987"/>
          </a:xfrm>
          <a:prstGeom prst="rect">
            <a:avLst/>
          </a:prstGeom>
        </p:spPr>
      </p:pic>
    </p:spTree>
    <p:extLst>
      <p:ext uri="{BB962C8B-B14F-4D97-AF65-F5344CB8AC3E}">
        <p14:creationId xmlns:p14="http://schemas.microsoft.com/office/powerpoint/2010/main" val="10116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57200" y="715219"/>
            <a:ext cx="8534400" cy="5808562"/>
          </a:xfrm>
          <a:prstGeom prst="rect">
            <a:avLst/>
          </a:prstGeom>
        </p:spPr>
      </p:pic>
    </p:spTree>
    <p:extLst>
      <p:ext uri="{BB962C8B-B14F-4D97-AF65-F5344CB8AC3E}">
        <p14:creationId xmlns:p14="http://schemas.microsoft.com/office/powerpoint/2010/main" val="226141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04800" y="381000"/>
            <a:ext cx="8839200" cy="6096000"/>
          </a:xfrm>
          <a:prstGeom prst="rect">
            <a:avLst/>
          </a:prstGeom>
        </p:spPr>
      </p:pic>
    </p:spTree>
    <p:extLst>
      <p:ext uri="{BB962C8B-B14F-4D97-AF65-F5344CB8AC3E}">
        <p14:creationId xmlns:p14="http://schemas.microsoft.com/office/powerpoint/2010/main" val="2219755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838200"/>
            <a:ext cx="8077200" cy="5105400"/>
          </a:xfrm>
        </p:spPr>
        <p:txBody>
          <a:bodyPr>
            <a:normAutofit fontScale="90000"/>
          </a:bodyPr>
          <a:lstStyle/>
          <a:p>
            <a:pPr algn="ctr"/>
            <a:r>
              <a:rPr lang="en-US" sz="3600" b="1" dirty="0" smtClean="0">
                <a:solidFill>
                  <a:srgbClr val="FF0000"/>
                </a:solidFill>
              </a:rPr>
              <a:t/>
            </a:r>
            <a:br>
              <a:rPr lang="en-US" sz="3600" b="1" dirty="0" smtClean="0">
                <a:solidFill>
                  <a:srgbClr val="FF0000"/>
                </a:solidFill>
              </a:rPr>
            </a:br>
            <a:r>
              <a:rPr lang="en-US" sz="3600" b="1" dirty="0" smtClean="0">
                <a:solidFill>
                  <a:srgbClr val="FF0000"/>
                </a:solidFill>
              </a:rPr>
              <a:t>Zoom </a:t>
            </a:r>
            <a:r>
              <a:rPr lang="en-US" sz="3600" b="1" dirty="0">
                <a:solidFill>
                  <a:srgbClr val="FF0000"/>
                </a:solidFill>
              </a:rPr>
              <a:t>meeting and webinar comparison</a:t>
            </a:r>
            <a:r>
              <a:rPr lang="en-US" sz="3600" dirty="0">
                <a:solidFill>
                  <a:srgbClr val="FF0000"/>
                </a:solidFill>
              </a:rPr>
              <a:t/>
            </a:r>
            <a:br>
              <a:rPr lang="en-US" sz="3600" dirty="0">
                <a:solidFill>
                  <a:srgbClr val="FF0000"/>
                </a:solidFill>
              </a:rPr>
            </a:br>
            <a:r>
              <a:rPr lang="en-US" sz="2400" b="1" dirty="0" smtClean="0"/>
              <a:t>The </a:t>
            </a:r>
            <a:r>
              <a:rPr lang="en-US" sz="2400" b="1" dirty="0"/>
              <a:t>Meeting and Webinar platforms offer similar features and functionality but have some key differences.</a:t>
            </a:r>
            <a:r>
              <a:rPr lang="en-US" sz="2400" dirty="0"/>
              <a:t/>
            </a:r>
            <a:br>
              <a:rPr lang="en-US" sz="2400" dirty="0"/>
            </a:br>
            <a:r>
              <a:rPr lang="en-US" sz="2400" b="1" dirty="0"/>
              <a:t>Meetings are designed to be a collaborative event with all participants being able to screen share, turn on their video and audio, and see who else is in attendance.</a:t>
            </a:r>
            <a:r>
              <a:rPr lang="en-US" sz="2400" dirty="0"/>
              <a:t/>
            </a:r>
            <a:br>
              <a:rPr lang="en-US" sz="2400" dirty="0"/>
            </a:br>
            <a:r>
              <a:rPr lang="en-US" sz="2400" dirty="0" smtClean="0"/>
              <a:t/>
            </a:r>
            <a:br>
              <a:rPr lang="en-US" sz="2400" dirty="0" smtClean="0"/>
            </a:br>
            <a:r>
              <a:rPr lang="en-US" sz="2400" b="1" dirty="0" smtClean="0"/>
              <a:t>Webinars </a:t>
            </a:r>
            <a:r>
              <a:rPr lang="en-US" sz="2400" b="1" dirty="0"/>
              <a:t>are designed so that the host and any designated panelists can share their video, audio and screen. </a:t>
            </a:r>
            <a:r>
              <a:rPr lang="en-US" sz="2400" b="1" dirty="0" smtClean="0"/>
              <a:t/>
            </a:r>
            <a:br>
              <a:rPr lang="en-US" sz="2400" b="1" dirty="0" smtClean="0"/>
            </a:br>
            <a:r>
              <a:rPr lang="en-US" sz="2400" b="1" dirty="0" smtClean="0"/>
              <a:t>Webinars </a:t>
            </a:r>
            <a:r>
              <a:rPr lang="en-US" sz="2400" b="1" dirty="0"/>
              <a:t>allow view-only attendees. They have the ability to interact via Q&amp;A, Chat, and answering polling questions. </a:t>
            </a:r>
            <a:r>
              <a:rPr lang="en-US" sz="2400" b="1" dirty="0" smtClean="0"/>
              <a:t/>
            </a:r>
            <a:br>
              <a:rPr lang="en-US" sz="2400" b="1" dirty="0" smtClean="0"/>
            </a:br>
            <a:r>
              <a:rPr lang="en-US" sz="2400" b="1" dirty="0" smtClean="0"/>
              <a:t>The </a:t>
            </a:r>
            <a:r>
              <a:rPr lang="en-US" sz="2400" b="1" dirty="0"/>
              <a:t>host can also unmute the attendees. Attendees in webinars, can not rename themselves as well. </a:t>
            </a:r>
            <a:r>
              <a:rPr lang="en-US" sz="2400" b="1" dirty="0"/>
              <a:t>After the host clicks </a:t>
            </a:r>
            <a:r>
              <a:rPr lang="en-US" sz="2400" b="1" dirty="0" smtClean="0"/>
              <a:t/>
            </a:r>
            <a:br>
              <a:rPr lang="en-US" sz="2400" b="1" dirty="0" smtClean="0"/>
            </a:br>
            <a:r>
              <a:rPr lang="en-US" sz="2400" b="1" dirty="0" smtClean="0">
                <a:solidFill>
                  <a:srgbClr val="C00000"/>
                </a:solidFill>
              </a:rPr>
              <a:t>Start</a:t>
            </a:r>
            <a:r>
              <a:rPr lang="en-US" sz="2400" b="1" dirty="0">
                <a:solidFill>
                  <a:srgbClr val="C00000"/>
                </a:solidFill>
              </a:rPr>
              <a:t>, the interpreters will receive a message that they have been assigned a language</a:t>
            </a:r>
            <a:r>
              <a:rPr lang="en-US" sz="2400" b="1" dirty="0"/>
              <a:t>.</a:t>
            </a:r>
            <a:r>
              <a:rPr lang="en-US" sz="3100" dirty="0"/>
              <a:t/>
            </a:r>
            <a:br>
              <a:rPr lang="en-US" sz="3100" dirty="0"/>
            </a:br>
            <a:endParaRPr lang="en-US" sz="3100" dirty="0"/>
          </a:p>
        </p:txBody>
      </p:sp>
    </p:spTree>
    <p:extLst>
      <p:ext uri="{BB962C8B-B14F-4D97-AF65-F5344CB8AC3E}">
        <p14:creationId xmlns:p14="http://schemas.microsoft.com/office/powerpoint/2010/main" val="314006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52400"/>
            <a:ext cx="8229600" cy="457200"/>
          </a:xfrm>
        </p:spPr>
        <p:txBody>
          <a:bodyPr>
            <a:normAutofit fontScale="90000"/>
          </a:bodyPr>
          <a:lstStyle/>
          <a:p>
            <a:pPr algn="ctr"/>
            <a:r>
              <a:rPr lang="en-US" dirty="0"/>
              <a:t/>
            </a:r>
            <a:br>
              <a:rPr lang="en-US" dirty="0"/>
            </a:br>
            <a:r>
              <a:rPr lang="en-US" b="1" dirty="0">
                <a:solidFill>
                  <a:srgbClr val="C00000"/>
                </a:solidFill>
              </a:rPr>
              <a:t>ANNOUNCEMENT SAMPLE</a:t>
            </a:r>
          </a:p>
        </p:txBody>
      </p:sp>
      <p:sp>
        <p:nvSpPr>
          <p:cNvPr id="3" name="Content Placeholder 2"/>
          <p:cNvSpPr>
            <a:spLocks noGrp="1"/>
          </p:cNvSpPr>
          <p:nvPr>
            <p:ph idx="1"/>
          </p:nvPr>
        </p:nvSpPr>
        <p:spPr>
          <a:xfrm>
            <a:off x="228600" y="609600"/>
            <a:ext cx="8763000" cy="6096000"/>
          </a:xfrm>
        </p:spPr>
        <p:txBody>
          <a:bodyPr>
            <a:normAutofit fontScale="32500" lnSpcReduction="20000"/>
          </a:bodyPr>
          <a:lstStyle/>
          <a:p>
            <a:pPr algn="ctr"/>
            <a:r>
              <a:rPr lang="en-US" sz="5500" b="1" dirty="0" smtClean="0">
                <a:latin typeface="Arial Black" panose="020B0A04020102020204" pitchFamily="34" charset="0"/>
                <a:cs typeface="Arial" panose="020B0604020202020204" pitchFamily="34" charset="0"/>
              </a:rPr>
              <a:t>Our </a:t>
            </a:r>
            <a:r>
              <a:rPr lang="en-US" sz="5500" b="1" dirty="0">
                <a:latin typeface="Arial Black" panose="020B0A04020102020204" pitchFamily="34" charset="0"/>
                <a:cs typeface="Arial" panose="020B0604020202020204" pitchFamily="34" charset="0"/>
              </a:rPr>
              <a:t>valued community; </a:t>
            </a:r>
          </a:p>
          <a:p>
            <a:pPr algn="ctr">
              <a:lnSpc>
                <a:spcPct val="170000"/>
              </a:lnSpc>
            </a:pPr>
            <a:r>
              <a:rPr lang="en-US" sz="4300" b="1" dirty="0">
                <a:solidFill>
                  <a:srgbClr val="0070C0"/>
                </a:solidFill>
                <a:latin typeface="Arial Black" panose="020B0A04020102020204" pitchFamily="34" charset="0"/>
                <a:cs typeface="Arial" panose="020B0604020202020204" pitchFamily="34" charset="0"/>
              </a:rPr>
              <a:t>You can download this link to your mobile phones to listen to our speakers with instant simultaneous translation.</a:t>
            </a:r>
          </a:p>
          <a:p>
            <a:pPr algn="ctr">
              <a:lnSpc>
                <a:spcPct val="170000"/>
              </a:lnSpc>
            </a:pPr>
            <a:r>
              <a:rPr lang="en-US" sz="4300" b="1" dirty="0">
                <a:solidFill>
                  <a:srgbClr val="0070C0"/>
                </a:solidFill>
                <a:latin typeface="Arial Black" panose="020B0A04020102020204" pitchFamily="34" charset="0"/>
                <a:cs typeface="Arial" panose="020B0604020202020204" pitchFamily="34" charset="0"/>
              </a:rPr>
              <a:t>Our Speech and Translation Program will </a:t>
            </a:r>
            <a:r>
              <a:rPr lang="en-US" sz="4300" b="1" dirty="0" smtClean="0">
                <a:solidFill>
                  <a:srgbClr val="0070C0"/>
                </a:solidFill>
                <a:latin typeface="Arial Black" panose="020B0A04020102020204" pitchFamily="34" charset="0"/>
                <a:cs typeface="Arial" panose="020B0604020202020204" pitchFamily="34" charset="0"/>
              </a:rPr>
              <a:t>be  held </a:t>
            </a:r>
            <a:r>
              <a:rPr lang="en-US" sz="4300" b="1" dirty="0">
                <a:solidFill>
                  <a:srgbClr val="0070C0"/>
                </a:solidFill>
                <a:latin typeface="Arial Black" panose="020B0A04020102020204" pitchFamily="34" charset="0"/>
                <a:cs typeface="Arial" panose="020B0604020202020204" pitchFamily="34" charset="0"/>
              </a:rPr>
              <a:t>on ..............., </a:t>
            </a:r>
            <a:endParaRPr lang="en-US" sz="4300" b="1" dirty="0" smtClean="0">
              <a:solidFill>
                <a:srgbClr val="0070C0"/>
              </a:solidFill>
              <a:latin typeface="Arial Black" panose="020B0A04020102020204" pitchFamily="34" charset="0"/>
              <a:cs typeface="Arial" panose="020B0604020202020204" pitchFamily="34" charset="0"/>
            </a:endParaRPr>
          </a:p>
          <a:p>
            <a:pPr algn="ctr">
              <a:lnSpc>
                <a:spcPct val="170000"/>
              </a:lnSpc>
            </a:pPr>
            <a:r>
              <a:rPr lang="en-US" sz="4300" b="1" dirty="0" smtClean="0">
                <a:solidFill>
                  <a:srgbClr val="0070C0"/>
                </a:solidFill>
                <a:latin typeface="Arial Black" panose="020B0A04020102020204" pitchFamily="34" charset="0"/>
                <a:cs typeface="Arial" panose="020B0604020202020204" pitchFamily="34" charset="0"/>
              </a:rPr>
              <a:t>between </a:t>
            </a:r>
            <a:r>
              <a:rPr lang="en-US" sz="4300" b="1" dirty="0">
                <a:solidFill>
                  <a:srgbClr val="0070C0"/>
                </a:solidFill>
                <a:latin typeface="Arial Black" panose="020B0A04020102020204" pitchFamily="34" charset="0"/>
                <a:cs typeface="Arial" panose="020B0604020202020204" pitchFamily="34" charset="0"/>
              </a:rPr>
              <a:t>hours ..../.......</a:t>
            </a:r>
          </a:p>
          <a:p>
            <a:pPr algn="ctr">
              <a:lnSpc>
                <a:spcPct val="170000"/>
              </a:lnSpc>
            </a:pPr>
            <a:r>
              <a:rPr lang="en-US" sz="5000" b="1" dirty="0">
                <a:latin typeface="Arial Black" panose="020B0A04020102020204" pitchFamily="34" charset="0"/>
                <a:cs typeface="Arial" panose="020B0604020202020204" pitchFamily="34" charset="0"/>
              </a:rPr>
              <a:t>You can click:</a:t>
            </a:r>
          </a:p>
          <a:p>
            <a:pPr algn="ctr">
              <a:lnSpc>
                <a:spcPct val="170000"/>
              </a:lnSpc>
            </a:pPr>
            <a:r>
              <a:rPr lang="en-US" sz="4300" b="1" dirty="0">
                <a:latin typeface="Arial Black" panose="020B0A04020102020204" pitchFamily="34" charset="0"/>
                <a:cs typeface="Arial" panose="020B0604020202020204" pitchFamily="34" charset="0"/>
              </a:rPr>
              <a:t>https://EliteInterpreterSupportedOnlineMeetings</a:t>
            </a:r>
            <a:r>
              <a:rPr lang="en-US" sz="4300" b="1" dirty="0" smtClean="0">
                <a:latin typeface="Arial Black" panose="020B0A04020102020204" pitchFamily="34" charset="0"/>
                <a:cs typeface="Arial" panose="020B0604020202020204" pitchFamily="34" charset="0"/>
              </a:rPr>
              <a:t>……limk or QR cod</a:t>
            </a:r>
            <a:r>
              <a:rPr lang="en-US" sz="2900" b="1" dirty="0" smtClean="0">
                <a:latin typeface="Arial Black" panose="020B0A04020102020204" pitchFamily="34" charset="0"/>
                <a:cs typeface="Arial" panose="020B0604020202020204" pitchFamily="34" charset="0"/>
              </a:rPr>
              <a:t>e</a:t>
            </a:r>
            <a:endParaRPr lang="en-US" sz="2900" b="1" dirty="0">
              <a:latin typeface="Arial Black" panose="020B0A04020102020204" pitchFamily="34" charset="0"/>
              <a:cs typeface="Arial" panose="020B0604020202020204" pitchFamily="34" charset="0"/>
            </a:endParaRPr>
          </a:p>
          <a:p>
            <a:pPr algn="ctr">
              <a:lnSpc>
                <a:spcPct val="170000"/>
              </a:lnSpc>
            </a:pPr>
            <a:r>
              <a:rPr lang="en-US" sz="3500" b="1" dirty="0">
                <a:latin typeface="Arial Black" panose="020B0A04020102020204" pitchFamily="34" charset="0"/>
                <a:cs typeface="Arial" panose="020B0604020202020204" pitchFamily="34" charset="0"/>
              </a:rPr>
              <a:t> </a:t>
            </a:r>
            <a:r>
              <a:rPr lang="en-US" sz="4500" b="1" dirty="0">
                <a:solidFill>
                  <a:srgbClr val="C00000"/>
                </a:solidFill>
                <a:latin typeface="Arial Black" panose="020B0A04020102020204" pitchFamily="34" charset="0"/>
                <a:cs typeface="Arial" panose="020B0604020202020204" pitchFamily="34" charset="0"/>
              </a:rPr>
              <a:t>11 for AR-EN, 22 for AR-TR, 33 for AR-URDU.</a:t>
            </a:r>
          </a:p>
          <a:p>
            <a:pPr algn="ctr">
              <a:lnSpc>
                <a:spcPct val="170000"/>
              </a:lnSpc>
            </a:pPr>
            <a:r>
              <a:rPr lang="en-US" sz="4300" b="1" dirty="0">
                <a:latin typeface="Arial Black" panose="020B0A04020102020204" pitchFamily="34" charset="0"/>
                <a:cs typeface="Arial" panose="020B0604020202020204" pitchFamily="34" charset="0"/>
              </a:rPr>
              <a:t>Translators will give you instant simultaneous translation from your language.</a:t>
            </a:r>
          </a:p>
          <a:p>
            <a:pPr algn="ctr">
              <a:lnSpc>
                <a:spcPct val="170000"/>
              </a:lnSpc>
            </a:pPr>
            <a:r>
              <a:rPr lang="en-US" sz="4300" b="1" dirty="0">
                <a:latin typeface="Arial Black" panose="020B0A04020102020204" pitchFamily="34" charset="0"/>
                <a:cs typeface="Arial" panose="020B0604020202020204" pitchFamily="34" charset="0"/>
              </a:rPr>
              <a:t>Our members outside our meeting place and anyone who wants can connect and listen from their home, workplace and all venues.</a:t>
            </a:r>
          </a:p>
          <a:p>
            <a:pPr algn="ctr">
              <a:lnSpc>
                <a:spcPct val="170000"/>
              </a:lnSpc>
            </a:pPr>
            <a:endParaRPr lang="en-US" sz="3500" b="1" dirty="0" smtClean="0">
              <a:latin typeface="Arial Black" panose="020B0A04020102020204" pitchFamily="34" charset="0"/>
              <a:cs typeface="Arial" panose="020B0604020202020204" pitchFamily="34" charset="0"/>
            </a:endParaRPr>
          </a:p>
          <a:p>
            <a:pPr algn="ctr">
              <a:lnSpc>
                <a:spcPct val="170000"/>
              </a:lnSpc>
            </a:pPr>
            <a:endParaRPr lang="en-US" sz="3500" b="1" dirty="0">
              <a:latin typeface="Arial Black" panose="020B0A04020102020204" pitchFamily="34" charset="0"/>
              <a:cs typeface="Arial" panose="020B0604020202020204" pitchFamily="34" charset="0"/>
            </a:endParaRPr>
          </a:p>
          <a:p>
            <a:pPr algn="ctr">
              <a:lnSpc>
                <a:spcPct val="170000"/>
              </a:lnSpc>
            </a:pPr>
            <a:endParaRPr lang="en-US" sz="3500" b="1" dirty="0" smtClean="0">
              <a:latin typeface="Arial Black" panose="020B0A04020102020204" pitchFamily="34" charset="0"/>
              <a:cs typeface="Arial" panose="020B0604020202020204" pitchFamily="34" charset="0"/>
            </a:endParaRPr>
          </a:p>
          <a:p>
            <a:pPr algn="ctr">
              <a:lnSpc>
                <a:spcPct val="170000"/>
              </a:lnSpc>
            </a:pPr>
            <a:r>
              <a:rPr lang="en-US" sz="4300" b="1" dirty="0" smtClean="0">
                <a:latin typeface="Arial Black" panose="020B0A04020102020204" pitchFamily="34" charset="0"/>
                <a:cs typeface="Arial" panose="020B0604020202020204" pitchFamily="34" charset="0"/>
              </a:rPr>
              <a:t>In </a:t>
            </a:r>
            <a:r>
              <a:rPr lang="en-US" sz="4300" b="1" dirty="0">
                <a:latin typeface="Arial Black" panose="020B0A04020102020204" pitchFamily="34" charset="0"/>
                <a:cs typeface="Arial" panose="020B0604020202020204" pitchFamily="34" charset="0"/>
              </a:rPr>
              <a:t>order to listen to the translations, you can listen with your mobile phones and Bluetooth with your headphones or with wired headphones.</a:t>
            </a:r>
          </a:p>
          <a:p>
            <a:pPr algn="ctr">
              <a:lnSpc>
                <a:spcPct val="170000"/>
              </a:lnSpc>
            </a:pPr>
            <a:r>
              <a:rPr lang="en-US" sz="4300" b="1" dirty="0">
                <a:latin typeface="Arial Black" panose="020B0A04020102020204" pitchFamily="34" charset="0"/>
                <a:cs typeface="Arial" panose="020B0604020202020204" pitchFamily="34" charset="0"/>
              </a:rPr>
              <a:t>You can help from the …………………. link and Chat for DONATE for our organization.</a:t>
            </a:r>
          </a:p>
          <a:p>
            <a:endParaRPr lang="en-US" dirty="0"/>
          </a:p>
        </p:txBody>
      </p:sp>
      <p:pic>
        <p:nvPicPr>
          <p:cNvPr id="5" name="Picture 4"/>
          <p:cNvPicPr>
            <a:picLocks noChangeAspect="1"/>
          </p:cNvPicPr>
          <p:nvPr/>
        </p:nvPicPr>
        <p:blipFill>
          <a:blip r:embed="rId2"/>
          <a:stretch>
            <a:fillRect/>
          </a:stretch>
        </p:blipFill>
        <p:spPr>
          <a:xfrm>
            <a:off x="6248400" y="2057400"/>
            <a:ext cx="960120" cy="685800"/>
          </a:xfrm>
          <a:prstGeom prst="rect">
            <a:avLst/>
          </a:prstGeom>
        </p:spPr>
      </p:pic>
      <p:pic>
        <p:nvPicPr>
          <p:cNvPr id="6" name="Picture 5"/>
          <p:cNvPicPr>
            <a:picLocks noChangeAspect="1"/>
          </p:cNvPicPr>
          <p:nvPr/>
        </p:nvPicPr>
        <p:blipFill>
          <a:blip r:embed="rId3"/>
          <a:stretch>
            <a:fillRect/>
          </a:stretch>
        </p:blipFill>
        <p:spPr>
          <a:xfrm>
            <a:off x="529936" y="4419600"/>
            <a:ext cx="7772400" cy="685800"/>
          </a:xfrm>
          <a:prstGeom prst="rect">
            <a:avLst/>
          </a:prstGeom>
        </p:spPr>
      </p:pic>
    </p:spTree>
    <p:extLst>
      <p:ext uri="{BB962C8B-B14F-4D97-AF65-F5344CB8AC3E}">
        <p14:creationId xmlns:p14="http://schemas.microsoft.com/office/powerpoint/2010/main" val="4262750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
            </a:r>
            <a:br>
              <a:rPr lang="en-US" sz="2400" b="1" dirty="0" smtClean="0"/>
            </a:br>
            <a:endParaRPr lang="en-US" sz="2400" dirty="0"/>
          </a:p>
        </p:txBody>
      </p:sp>
      <p:sp>
        <p:nvSpPr>
          <p:cNvPr id="3" name="Content Placeholder 2"/>
          <p:cNvSpPr>
            <a:spLocks noGrp="1"/>
          </p:cNvSpPr>
          <p:nvPr>
            <p:ph idx="1"/>
          </p:nvPr>
        </p:nvSpPr>
        <p:spPr>
          <a:xfrm>
            <a:off x="304800" y="304800"/>
            <a:ext cx="8382000" cy="6019800"/>
          </a:xfrm>
        </p:spPr>
        <p:txBody>
          <a:bodyPr>
            <a:normAutofit fontScale="92500" lnSpcReduction="10000"/>
          </a:bodyPr>
          <a:lstStyle/>
          <a:p>
            <a:pPr algn="ctr"/>
            <a:r>
              <a:rPr lang="en-US" b="1" dirty="0"/>
              <a:t> </a:t>
            </a:r>
            <a:r>
              <a:rPr lang="en-US" sz="2800" b="1" dirty="0">
                <a:solidFill>
                  <a:schemeClr val="accent5">
                    <a:lumMod val="50000"/>
                  </a:schemeClr>
                </a:solidFill>
                <a:latin typeface="Arial" panose="020B0604020202020204" pitchFamily="34" charset="0"/>
                <a:cs typeface="Arial" panose="020B0604020202020204" pitchFamily="34" charset="0"/>
              </a:rPr>
              <a:t>Our program links and Chat messages are directed by the DONATION links of the organizations using our service. In this way, service fee and other benefits are earned.</a:t>
            </a:r>
            <a:r>
              <a:rPr lang="en-US" sz="2800" dirty="0">
                <a:solidFill>
                  <a:schemeClr val="accent5">
                    <a:lumMod val="50000"/>
                  </a:schemeClr>
                </a:solidFill>
                <a:latin typeface="Arial" panose="020B0604020202020204" pitchFamily="34" charset="0"/>
                <a:cs typeface="Arial" panose="020B0604020202020204" pitchFamily="34" charset="0"/>
              </a:rPr>
              <a:t/>
            </a:r>
            <a:br>
              <a:rPr lang="en-US" sz="2800" dirty="0">
                <a:solidFill>
                  <a:schemeClr val="accent5">
                    <a:lumMod val="50000"/>
                  </a:schemeClr>
                </a:solidFill>
                <a:latin typeface="Arial" panose="020B0604020202020204" pitchFamily="34" charset="0"/>
                <a:cs typeface="Arial" panose="020B0604020202020204" pitchFamily="34" charset="0"/>
              </a:rPr>
            </a:br>
            <a:endParaRPr lang="en-US" sz="2800" dirty="0" smtClean="0">
              <a:solidFill>
                <a:schemeClr val="accent5">
                  <a:lumMod val="50000"/>
                </a:schemeClr>
              </a:solidFill>
              <a:latin typeface="Arial" panose="020B0604020202020204" pitchFamily="34" charset="0"/>
              <a:cs typeface="Arial" panose="020B0604020202020204" pitchFamily="34" charset="0"/>
            </a:endParaRPr>
          </a:p>
          <a:p>
            <a:pPr algn="ctr"/>
            <a:r>
              <a:rPr lang="en-US" sz="3200" b="1" i="1" dirty="0" smtClean="0">
                <a:solidFill>
                  <a:srgbClr val="FF0000"/>
                </a:solidFill>
                <a:latin typeface="Arial" panose="020B0604020202020204" pitchFamily="34" charset="0"/>
                <a:cs typeface="Arial" panose="020B0604020202020204" pitchFamily="34" charset="0"/>
              </a:rPr>
              <a:t>With </a:t>
            </a:r>
            <a:r>
              <a:rPr lang="en-US" sz="3200" b="1" i="1" dirty="0">
                <a:solidFill>
                  <a:srgbClr val="FF0000"/>
                </a:solidFill>
                <a:latin typeface="Arial" panose="020B0604020202020204" pitchFamily="34" charset="0"/>
                <a:cs typeface="Arial" panose="020B0604020202020204" pitchFamily="34" charset="0"/>
              </a:rPr>
              <a:t>our services, the Speakers' audience reaches thousands of people outside of the physical space</a:t>
            </a:r>
            <a:r>
              <a:rPr lang="en-US" sz="3200" b="1" dirty="0">
                <a:solidFill>
                  <a:srgbClr val="FF0000"/>
                </a:solidFill>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
            </a:r>
            <a:br>
              <a:rPr lang="en-US" sz="3200" dirty="0">
                <a:solidFill>
                  <a:srgbClr val="FF0000"/>
                </a:solidFill>
                <a:latin typeface="Arial" panose="020B0604020202020204" pitchFamily="34" charset="0"/>
                <a:cs typeface="Arial" panose="020B0604020202020204" pitchFamily="34" charset="0"/>
              </a:rPr>
            </a:br>
            <a:endParaRPr lang="en-US" sz="3200" dirty="0">
              <a:solidFill>
                <a:srgbClr val="FF0000"/>
              </a:solidFill>
              <a:latin typeface="Arial" panose="020B0604020202020204" pitchFamily="34" charset="0"/>
              <a:cs typeface="Arial" panose="020B0604020202020204" pitchFamily="34" charset="0"/>
            </a:endParaRPr>
          </a:p>
          <a:p>
            <a:pPr algn="ctr"/>
            <a:r>
              <a:rPr lang="en-US" b="1" dirty="0">
                <a:solidFill>
                  <a:srgbClr val="0070C0"/>
                </a:solidFill>
                <a:latin typeface="Arial" panose="020B0604020202020204" pitchFamily="34" charset="0"/>
                <a:cs typeface="Arial" panose="020B0604020202020204" pitchFamily="34" charset="0"/>
              </a:rPr>
              <a:t>Provide us the details of your event and get a quote within 24 hours. You can engage by sending a note to our </a:t>
            </a:r>
            <a:r>
              <a:rPr lang="en-US" b="1" dirty="0" smtClean="0">
                <a:solidFill>
                  <a:srgbClr val="0070C0"/>
                </a:solidFill>
                <a:latin typeface="Arial" panose="020B0604020202020204" pitchFamily="34" charset="0"/>
                <a:cs typeface="Arial" panose="020B0604020202020204" pitchFamily="34" charset="0"/>
              </a:rPr>
              <a:t>multilingual customer services at the </a:t>
            </a:r>
            <a:r>
              <a:rPr lang="en-US" b="1" dirty="0">
                <a:solidFill>
                  <a:srgbClr val="0070C0"/>
                </a:solidFill>
                <a:latin typeface="Arial" panose="020B0604020202020204" pitchFamily="34" charset="0"/>
                <a:cs typeface="Arial" panose="020B0604020202020204" pitchFamily="34" charset="0"/>
              </a:rPr>
              <a:t>Contact; </a:t>
            </a:r>
            <a:r>
              <a:rPr lang="en-US" b="1" dirty="0">
                <a:solidFill>
                  <a:srgbClr val="C00000"/>
                </a:solidFill>
                <a:latin typeface="Arial" panose="020B0604020202020204" pitchFamily="34" charset="0"/>
                <a:cs typeface="Arial" panose="020B0604020202020204" pitchFamily="34" charset="0"/>
                <a:hlinkClick r:id="rId2"/>
              </a:rPr>
              <a:t>https://myinvestsupport.com/global-connect</a:t>
            </a:r>
            <a:r>
              <a:rPr lang="en-US" b="1" dirty="0" smtClean="0">
                <a:solidFill>
                  <a:srgbClr val="C00000"/>
                </a:solidFill>
                <a:latin typeface="Arial" panose="020B0604020202020204" pitchFamily="34" charset="0"/>
                <a:cs typeface="Arial" panose="020B0604020202020204" pitchFamily="34" charset="0"/>
                <a:hlinkClick r:id="rId2"/>
              </a:rPr>
              <a:t>/</a:t>
            </a:r>
            <a:r>
              <a:rPr lang="en-US" b="1" dirty="0" smtClean="0">
                <a:solidFill>
                  <a:srgbClr val="C00000"/>
                </a:solidFill>
                <a:latin typeface="Arial" panose="020B0604020202020204" pitchFamily="34" charset="0"/>
                <a:cs typeface="Arial" panose="020B0604020202020204" pitchFamily="34" charset="0"/>
              </a:rPr>
              <a:t> </a:t>
            </a:r>
            <a:r>
              <a:rPr lang="en-US" b="1" u="sng" dirty="0" err="1" smtClean="0">
                <a:solidFill>
                  <a:srgbClr val="C00000"/>
                </a:solidFill>
                <a:latin typeface="Arial" panose="020B0604020202020204" pitchFamily="34" charset="0"/>
                <a:cs typeface="Arial" panose="020B0604020202020204" pitchFamily="34" charset="0"/>
                <a:hlinkClick r:id="rId3"/>
              </a:rPr>
              <a:t>elitsimultaneous@elitgroup.shop</a:t>
            </a:r>
            <a:endParaRPr lang="en-US" dirty="0">
              <a:solidFill>
                <a:srgbClr val="C00000"/>
              </a:solidFill>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WhatsApp for text message; +</a:t>
            </a:r>
            <a:r>
              <a:rPr lang="en-US" b="1" dirty="0" smtClean="0">
                <a:latin typeface="Arial" panose="020B0604020202020204" pitchFamily="34" charset="0"/>
                <a:cs typeface="Arial" panose="020B0604020202020204" pitchFamily="34" charset="0"/>
              </a:rPr>
              <a:t>1.973-938-20-39</a:t>
            </a:r>
          </a:p>
          <a:p>
            <a:pPr marL="0" indent="0" algn="ctr">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2456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1094</TotalTime>
  <Words>319</Words>
  <Application>Microsoft Office PowerPoint</Application>
  <PresentationFormat>On-screen Show (4:3)</PresentationFormat>
  <Paragraphs>46</Paragraphs>
  <Slides>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MS PGothic</vt:lpstr>
      <vt:lpstr>Arial</vt:lpstr>
      <vt:lpstr>Arial Black</vt:lpstr>
      <vt:lpstr>Arial Rounded MT Bold</vt:lpstr>
      <vt:lpstr>Calibri</vt:lpstr>
      <vt:lpstr>Century Gothic</vt:lpstr>
      <vt:lpstr>Constantia</vt:lpstr>
      <vt:lpstr>Times New Roman</vt:lpstr>
      <vt:lpstr>Wingdings 2</vt:lpstr>
      <vt:lpstr>Akış</vt:lpstr>
      <vt:lpstr>                                                                                                     </vt:lpstr>
      <vt:lpstr>                           elitsimultaneous</vt:lpstr>
      <vt:lpstr>         ELIT SIMULTANEOUS INTERPRETING SOLUTIONS</vt:lpstr>
      <vt:lpstr>Elitsimultaneous</vt:lpstr>
      <vt:lpstr>PowerPoint Presentation</vt:lpstr>
      <vt:lpstr>PowerPoint Presentation</vt:lpstr>
      <vt:lpstr> Zoom meeting and webinar comparison The Meeting and Webinar platforms offer similar features and functionality but have some key differences. Meetings are designed to be a collaborative event with all participants being able to screen share, turn on their video and audio, and see who else is in attendance.  Webinars are designed so that the host and any designated panelists can share their video, audio and screen.  Webinars allow view-only attendees. They have the ability to interact via Q&amp;A, Chat, and answering polling questions.  The host can also unmute the attendees. Attendees in webinars, can not rename themselves as well. After the host clicks  Start, the interpreters will receive a message that they have been assigned a language. </vt:lpstr>
      <vt:lpstr> ANNOUNCEMENT SAMPLE</vt:lpstr>
      <vt:lpstr> </vt:lpstr>
    </vt:vector>
  </TitlesOfParts>
  <Company>BİM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Enis karabulut</cp:lastModifiedBy>
  <cp:revision>115</cp:revision>
  <dcterms:created xsi:type="dcterms:W3CDTF">2012-12-29T20:34:38Z</dcterms:created>
  <dcterms:modified xsi:type="dcterms:W3CDTF">2021-11-29T04:28:20Z</dcterms:modified>
</cp:coreProperties>
</file>