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10"/>
  </p:notesMasterIdLst>
  <p:sldIdLst>
    <p:sldId id="268" r:id="rId2"/>
    <p:sldId id="300" r:id="rId3"/>
    <p:sldId id="299" r:id="rId4"/>
    <p:sldId id="305" r:id="rId5"/>
    <p:sldId id="309" r:id="rId6"/>
    <p:sldId id="308" r:id="rId7"/>
    <p:sldId id="310" r:id="rId8"/>
    <p:sldId id="311" r:id="rId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60"/>
  </p:normalViewPr>
  <p:slideViewPr>
    <p:cSldViewPr>
      <p:cViewPr varScale="1">
        <p:scale>
          <a:sx n="67" d="100"/>
          <a:sy n="67" d="100"/>
        </p:scale>
        <p:origin x="162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ABA831-B2CC-4C58-A530-3B82E1CDF81F}" type="datetimeFigureOut">
              <a:rPr lang="tr-TR" smtClean="0"/>
              <a:pPr/>
              <a:t>29.11.2021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B73DE6-E5FE-447B-B2C5-2083882FC25A}" type="slidenum">
              <a:rPr lang="tr-TR" smtClean="0"/>
              <a:pPr/>
              <a:t>‹#›</a:t>
            </a:fld>
            <a:endParaRPr lang="tr-TR"/>
          </a:p>
        </p:txBody>
      </p:sp>
    </p:spTree>
    <p:extLst>
      <p:ext uri="{BB962C8B-B14F-4D97-AF65-F5344CB8AC3E}">
        <p14:creationId xmlns:p14="http://schemas.microsoft.com/office/powerpoint/2010/main" val="3063782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A07C97C9-322D-4004-9FC3-9B7C23AE661E}" type="slidenum">
              <a:rPr lang="en-US" smtClean="0"/>
              <a:pPr>
                <a:defRPr/>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fld id="{FE021A39-68D5-4712-9272-93F3647490E1}" type="datetime1">
              <a:rPr lang="tr-TR" smtClean="0"/>
              <a:pPr>
                <a:defRPr/>
              </a:pPr>
              <a:t>29.11.2021</a:t>
            </a:fld>
            <a:endParaRPr lang="tr-TR"/>
          </a:p>
        </p:txBody>
      </p:sp>
      <p:sp>
        <p:nvSpPr>
          <p:cNvPr id="19" name="18 Altbilgi Yer Tutucusu"/>
          <p:cNvSpPr>
            <a:spLocks noGrp="1"/>
          </p:cNvSpPr>
          <p:nvPr>
            <p:ph type="ftr" sz="quarter" idx="11"/>
          </p:nvPr>
        </p:nvSpPr>
        <p:spPr/>
        <p:txBody>
          <a:bodyPr/>
          <a:lstStyle/>
          <a:p>
            <a:pPr>
              <a:defRPr/>
            </a:pPr>
            <a:r>
              <a:rPr lang="tr-TR"/>
              <a:t>Körfez Platform</a:t>
            </a:r>
          </a:p>
        </p:txBody>
      </p:sp>
      <p:sp>
        <p:nvSpPr>
          <p:cNvPr id="27" name="26 Slayt Numarası Yer Tutucusu"/>
          <p:cNvSpPr>
            <a:spLocks noGrp="1"/>
          </p:cNvSpPr>
          <p:nvPr>
            <p:ph type="sldNum" sz="quarter" idx="12"/>
          </p:nvPr>
        </p:nvSpPr>
        <p:spPr/>
        <p:txBody>
          <a:bodyPr/>
          <a:lstStyle/>
          <a:p>
            <a:pPr>
              <a:defRPr/>
            </a:pPr>
            <a:fld id="{E3ADAE81-19C6-40A5-B6EC-6005E2785D4F}" type="slidenum">
              <a:rPr lang="tr-TR" smtClean="0"/>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pPr>
              <a:defRPr/>
            </a:pPr>
            <a:fld id="{4D62DC8E-D720-4F14-A523-8F028708AB67}" type="datetime1">
              <a:rPr lang="tr-TR" smtClean="0"/>
              <a:pPr>
                <a:defRPr/>
              </a:pPr>
              <a:t>29.11.2021</a:t>
            </a:fld>
            <a:endParaRPr lang="tr-TR"/>
          </a:p>
        </p:txBody>
      </p:sp>
      <p:sp>
        <p:nvSpPr>
          <p:cNvPr id="5" name="4 Altbilgi Yer Tutucusu"/>
          <p:cNvSpPr>
            <a:spLocks noGrp="1"/>
          </p:cNvSpPr>
          <p:nvPr>
            <p:ph type="ftr" sz="quarter" idx="11"/>
          </p:nvPr>
        </p:nvSpPr>
        <p:spPr/>
        <p:txBody>
          <a:bodyPr/>
          <a:lstStyle/>
          <a:p>
            <a:pPr>
              <a:defRPr/>
            </a:pPr>
            <a:r>
              <a:rPr lang="tr-TR"/>
              <a:t>Körfez Platform</a:t>
            </a:r>
          </a:p>
        </p:txBody>
      </p:sp>
      <p:sp>
        <p:nvSpPr>
          <p:cNvPr id="6" name="5 Slayt Numarası Yer Tutucusu"/>
          <p:cNvSpPr>
            <a:spLocks noGrp="1"/>
          </p:cNvSpPr>
          <p:nvPr>
            <p:ph type="sldNum" sz="quarter" idx="12"/>
          </p:nvPr>
        </p:nvSpPr>
        <p:spPr/>
        <p:txBody>
          <a:bodyPr/>
          <a:lstStyle/>
          <a:p>
            <a:pPr>
              <a:defRPr/>
            </a:pPr>
            <a:fld id="{4C317DB5-C542-4DFF-90D2-C87680575A82}"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pPr>
              <a:defRPr/>
            </a:pPr>
            <a:fld id="{FF11A031-A0B8-422B-BF0A-460F275A5D95}" type="datetime1">
              <a:rPr lang="tr-TR" smtClean="0"/>
              <a:pPr>
                <a:defRPr/>
              </a:pPr>
              <a:t>29.11.2021</a:t>
            </a:fld>
            <a:endParaRPr lang="tr-TR"/>
          </a:p>
        </p:txBody>
      </p:sp>
      <p:sp>
        <p:nvSpPr>
          <p:cNvPr id="5" name="4 Altbilgi Yer Tutucusu"/>
          <p:cNvSpPr>
            <a:spLocks noGrp="1"/>
          </p:cNvSpPr>
          <p:nvPr>
            <p:ph type="ftr" sz="quarter" idx="11"/>
          </p:nvPr>
        </p:nvSpPr>
        <p:spPr/>
        <p:txBody>
          <a:bodyPr/>
          <a:lstStyle/>
          <a:p>
            <a:pPr>
              <a:defRPr/>
            </a:pPr>
            <a:r>
              <a:rPr lang="tr-TR"/>
              <a:t>Körfez Platform</a:t>
            </a:r>
          </a:p>
        </p:txBody>
      </p:sp>
      <p:sp>
        <p:nvSpPr>
          <p:cNvPr id="6" name="5 Slayt Numarası Yer Tutucusu"/>
          <p:cNvSpPr>
            <a:spLocks noGrp="1"/>
          </p:cNvSpPr>
          <p:nvPr>
            <p:ph type="sldNum" sz="quarter" idx="12"/>
          </p:nvPr>
        </p:nvSpPr>
        <p:spPr/>
        <p:txBody>
          <a:bodyPr/>
          <a:lstStyle/>
          <a:p>
            <a:pPr>
              <a:defRPr/>
            </a:pPr>
            <a:fld id="{816FB29B-F192-4D5B-A739-9854DC89F24A}"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pPr>
              <a:defRPr/>
            </a:pPr>
            <a:fld id="{F2054198-23E6-49DE-BCD1-5C0DA79C09E1}" type="datetime1">
              <a:rPr lang="tr-TR" smtClean="0"/>
              <a:pPr>
                <a:defRPr/>
              </a:pPr>
              <a:t>29.11.2021</a:t>
            </a:fld>
            <a:endParaRPr lang="tr-TR"/>
          </a:p>
        </p:txBody>
      </p:sp>
      <p:sp>
        <p:nvSpPr>
          <p:cNvPr id="5" name="4 Altbilgi Yer Tutucusu"/>
          <p:cNvSpPr>
            <a:spLocks noGrp="1"/>
          </p:cNvSpPr>
          <p:nvPr>
            <p:ph type="ftr" sz="quarter" idx="11"/>
          </p:nvPr>
        </p:nvSpPr>
        <p:spPr/>
        <p:txBody>
          <a:bodyPr/>
          <a:lstStyle/>
          <a:p>
            <a:pPr>
              <a:defRPr/>
            </a:pPr>
            <a:r>
              <a:rPr lang="tr-TR"/>
              <a:t>Körfez Platform</a:t>
            </a:r>
          </a:p>
        </p:txBody>
      </p:sp>
      <p:sp>
        <p:nvSpPr>
          <p:cNvPr id="6" name="5 Slayt Numarası Yer Tutucusu"/>
          <p:cNvSpPr>
            <a:spLocks noGrp="1"/>
          </p:cNvSpPr>
          <p:nvPr>
            <p:ph type="sldNum" sz="quarter" idx="12"/>
          </p:nvPr>
        </p:nvSpPr>
        <p:spPr/>
        <p:txBody>
          <a:bodyPr/>
          <a:lstStyle/>
          <a:p>
            <a:pPr>
              <a:defRPr/>
            </a:pPr>
            <a:fld id="{AFA895F5-4BFB-4BFB-9026-705C0339C765}" type="slidenum">
              <a:rPr lang="tr-TR" smtClean="0"/>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pPr>
              <a:defRPr/>
            </a:pPr>
            <a:fld id="{A2853186-977C-4F99-B260-11C1EB737B40}" type="datetime1">
              <a:rPr lang="tr-TR" smtClean="0"/>
              <a:pPr>
                <a:defRPr/>
              </a:pPr>
              <a:t>29.11.2021</a:t>
            </a:fld>
            <a:endParaRPr lang="tr-TR"/>
          </a:p>
        </p:txBody>
      </p:sp>
      <p:sp>
        <p:nvSpPr>
          <p:cNvPr id="5" name="4 Altbilgi Yer Tutucusu"/>
          <p:cNvSpPr>
            <a:spLocks noGrp="1"/>
          </p:cNvSpPr>
          <p:nvPr>
            <p:ph type="ftr" sz="quarter" idx="11"/>
          </p:nvPr>
        </p:nvSpPr>
        <p:spPr/>
        <p:txBody>
          <a:bodyPr/>
          <a:lstStyle/>
          <a:p>
            <a:pPr>
              <a:defRPr/>
            </a:pPr>
            <a:r>
              <a:rPr lang="tr-TR"/>
              <a:t>Körfez Platform</a:t>
            </a:r>
          </a:p>
        </p:txBody>
      </p:sp>
      <p:sp>
        <p:nvSpPr>
          <p:cNvPr id="6" name="5 Slayt Numarası Yer Tutucusu"/>
          <p:cNvSpPr>
            <a:spLocks noGrp="1"/>
          </p:cNvSpPr>
          <p:nvPr>
            <p:ph type="sldNum" sz="quarter" idx="12"/>
          </p:nvPr>
        </p:nvSpPr>
        <p:spPr/>
        <p:txBody>
          <a:bodyPr/>
          <a:lstStyle/>
          <a:p>
            <a:pPr>
              <a:defRPr/>
            </a:pPr>
            <a:fld id="{8CB933F3-3C6A-4D9F-B3A4-F386A7CA3E0E}" type="slidenum">
              <a:rPr lang="tr-TR" smtClean="0"/>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pPr>
              <a:defRPr/>
            </a:pPr>
            <a:fld id="{A32F9B80-84CA-4301-85D5-D230EE5899F8}" type="datetime1">
              <a:rPr lang="tr-TR" smtClean="0"/>
              <a:pPr>
                <a:defRPr/>
              </a:pPr>
              <a:t>29.11.2021</a:t>
            </a:fld>
            <a:endParaRPr lang="tr-TR"/>
          </a:p>
        </p:txBody>
      </p:sp>
      <p:sp>
        <p:nvSpPr>
          <p:cNvPr id="6" name="5 Altbilgi Yer Tutucusu"/>
          <p:cNvSpPr>
            <a:spLocks noGrp="1"/>
          </p:cNvSpPr>
          <p:nvPr>
            <p:ph type="ftr" sz="quarter" idx="11"/>
          </p:nvPr>
        </p:nvSpPr>
        <p:spPr/>
        <p:txBody>
          <a:bodyPr/>
          <a:lstStyle/>
          <a:p>
            <a:pPr>
              <a:defRPr/>
            </a:pPr>
            <a:r>
              <a:rPr lang="tr-TR"/>
              <a:t>Körfez Platform</a:t>
            </a:r>
          </a:p>
        </p:txBody>
      </p:sp>
      <p:sp>
        <p:nvSpPr>
          <p:cNvPr id="7" name="6 Slayt Numarası Yer Tutucusu"/>
          <p:cNvSpPr>
            <a:spLocks noGrp="1"/>
          </p:cNvSpPr>
          <p:nvPr>
            <p:ph type="sldNum" sz="quarter" idx="12"/>
          </p:nvPr>
        </p:nvSpPr>
        <p:spPr/>
        <p:txBody>
          <a:bodyPr/>
          <a:lstStyle/>
          <a:p>
            <a:pPr>
              <a:defRPr/>
            </a:pPr>
            <a:fld id="{34F79F81-5D9A-4A5A-AD38-AD762EE77E47}" type="slidenum">
              <a:rPr lang="tr-TR" smtClean="0"/>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pPr>
              <a:defRPr/>
            </a:pPr>
            <a:fld id="{958D0163-99DC-4A8E-B610-A4704304B7BE}" type="datetime1">
              <a:rPr lang="tr-TR" smtClean="0"/>
              <a:pPr>
                <a:defRPr/>
              </a:pPr>
              <a:t>29.11.2021</a:t>
            </a:fld>
            <a:endParaRPr lang="tr-TR"/>
          </a:p>
        </p:txBody>
      </p:sp>
      <p:sp>
        <p:nvSpPr>
          <p:cNvPr id="8" name="7 Altbilgi Yer Tutucusu"/>
          <p:cNvSpPr>
            <a:spLocks noGrp="1"/>
          </p:cNvSpPr>
          <p:nvPr>
            <p:ph type="ftr" sz="quarter" idx="11"/>
          </p:nvPr>
        </p:nvSpPr>
        <p:spPr/>
        <p:txBody>
          <a:bodyPr/>
          <a:lstStyle/>
          <a:p>
            <a:pPr>
              <a:defRPr/>
            </a:pPr>
            <a:r>
              <a:rPr lang="tr-TR"/>
              <a:t>Körfez Platform</a:t>
            </a:r>
          </a:p>
        </p:txBody>
      </p:sp>
      <p:sp>
        <p:nvSpPr>
          <p:cNvPr id="9" name="8 Slayt Numarası Yer Tutucusu"/>
          <p:cNvSpPr>
            <a:spLocks noGrp="1"/>
          </p:cNvSpPr>
          <p:nvPr>
            <p:ph type="sldNum" sz="quarter" idx="12"/>
          </p:nvPr>
        </p:nvSpPr>
        <p:spPr/>
        <p:txBody>
          <a:bodyPr/>
          <a:lstStyle/>
          <a:p>
            <a:pPr>
              <a:defRPr/>
            </a:pPr>
            <a:fld id="{030A53B3-00FD-446A-A322-BCECF9E69E97}"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pPr>
              <a:defRPr/>
            </a:pPr>
            <a:fld id="{D180F803-7E3E-4DAF-814D-61268C7D0C0A}" type="datetime1">
              <a:rPr lang="tr-TR" smtClean="0"/>
              <a:pPr>
                <a:defRPr/>
              </a:pPr>
              <a:t>29.11.2021</a:t>
            </a:fld>
            <a:endParaRPr lang="tr-TR"/>
          </a:p>
        </p:txBody>
      </p:sp>
      <p:sp>
        <p:nvSpPr>
          <p:cNvPr id="4" name="3 Altbilgi Yer Tutucusu"/>
          <p:cNvSpPr>
            <a:spLocks noGrp="1"/>
          </p:cNvSpPr>
          <p:nvPr>
            <p:ph type="ftr" sz="quarter" idx="11"/>
          </p:nvPr>
        </p:nvSpPr>
        <p:spPr/>
        <p:txBody>
          <a:bodyPr/>
          <a:lstStyle/>
          <a:p>
            <a:pPr>
              <a:defRPr/>
            </a:pPr>
            <a:r>
              <a:rPr lang="tr-TR"/>
              <a:t>Körfez Platform</a:t>
            </a:r>
          </a:p>
        </p:txBody>
      </p:sp>
      <p:sp>
        <p:nvSpPr>
          <p:cNvPr id="5" name="4 Slayt Numarası Yer Tutucusu"/>
          <p:cNvSpPr>
            <a:spLocks noGrp="1"/>
          </p:cNvSpPr>
          <p:nvPr>
            <p:ph type="sldNum" sz="quarter" idx="12"/>
          </p:nvPr>
        </p:nvSpPr>
        <p:spPr/>
        <p:txBody>
          <a:bodyPr/>
          <a:lstStyle/>
          <a:p>
            <a:pPr>
              <a:defRPr/>
            </a:pPr>
            <a:fld id="{9E80BE64-8CDB-40F2-958A-81C224DCEF0C}"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D03C5C3C-AB28-4483-8C61-ED69F31C0534}" type="datetime1">
              <a:rPr lang="tr-TR" smtClean="0"/>
              <a:pPr>
                <a:defRPr/>
              </a:pPr>
              <a:t>29.11.2021</a:t>
            </a:fld>
            <a:endParaRPr lang="tr-TR"/>
          </a:p>
        </p:txBody>
      </p:sp>
      <p:sp>
        <p:nvSpPr>
          <p:cNvPr id="3" name="2 Altbilgi Yer Tutucusu"/>
          <p:cNvSpPr>
            <a:spLocks noGrp="1"/>
          </p:cNvSpPr>
          <p:nvPr>
            <p:ph type="ftr" sz="quarter" idx="11"/>
          </p:nvPr>
        </p:nvSpPr>
        <p:spPr/>
        <p:txBody>
          <a:bodyPr/>
          <a:lstStyle/>
          <a:p>
            <a:pPr>
              <a:defRPr/>
            </a:pPr>
            <a:r>
              <a:rPr lang="tr-TR"/>
              <a:t>Körfez Platform</a:t>
            </a:r>
          </a:p>
        </p:txBody>
      </p:sp>
      <p:sp>
        <p:nvSpPr>
          <p:cNvPr id="4" name="3 Slayt Numarası Yer Tutucusu"/>
          <p:cNvSpPr>
            <a:spLocks noGrp="1"/>
          </p:cNvSpPr>
          <p:nvPr>
            <p:ph type="sldNum" sz="quarter" idx="12"/>
          </p:nvPr>
        </p:nvSpPr>
        <p:spPr/>
        <p:txBody>
          <a:bodyPr/>
          <a:lstStyle/>
          <a:p>
            <a:pPr>
              <a:defRPr/>
            </a:pPr>
            <a:fld id="{11EB99ED-F28A-41E1-BC65-DF19796F557F}"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pPr>
              <a:defRPr/>
            </a:pPr>
            <a:fld id="{E7D7F950-9BDE-4D13-B4E7-516FAB00462D}" type="datetime1">
              <a:rPr lang="tr-TR" smtClean="0"/>
              <a:pPr>
                <a:defRPr/>
              </a:pPr>
              <a:t>29.11.2021</a:t>
            </a:fld>
            <a:endParaRPr lang="tr-TR"/>
          </a:p>
        </p:txBody>
      </p:sp>
      <p:sp>
        <p:nvSpPr>
          <p:cNvPr id="6" name="5 Altbilgi Yer Tutucusu"/>
          <p:cNvSpPr>
            <a:spLocks noGrp="1"/>
          </p:cNvSpPr>
          <p:nvPr>
            <p:ph type="ftr" sz="quarter" idx="11"/>
          </p:nvPr>
        </p:nvSpPr>
        <p:spPr/>
        <p:txBody>
          <a:bodyPr/>
          <a:lstStyle/>
          <a:p>
            <a:pPr>
              <a:defRPr/>
            </a:pPr>
            <a:r>
              <a:rPr lang="tr-TR"/>
              <a:t>Körfez Platform</a:t>
            </a:r>
          </a:p>
        </p:txBody>
      </p:sp>
      <p:sp>
        <p:nvSpPr>
          <p:cNvPr id="7" name="6 Slayt Numarası Yer Tutucusu"/>
          <p:cNvSpPr>
            <a:spLocks noGrp="1"/>
          </p:cNvSpPr>
          <p:nvPr>
            <p:ph type="sldNum" sz="quarter" idx="12"/>
          </p:nvPr>
        </p:nvSpPr>
        <p:spPr/>
        <p:txBody>
          <a:bodyPr/>
          <a:lstStyle/>
          <a:p>
            <a:pPr>
              <a:defRPr/>
            </a:pPr>
            <a:fld id="{6047B375-5548-4ED0-90AD-2D55EF6A219A}"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pPr>
              <a:defRPr/>
            </a:pPr>
            <a:fld id="{DF22CD5B-166F-49EF-91D4-82A2BD67BC6D}" type="datetime1">
              <a:rPr lang="tr-TR" smtClean="0"/>
              <a:pPr>
                <a:defRPr/>
              </a:pPr>
              <a:t>29.11.2021</a:t>
            </a:fld>
            <a:endParaRPr lang="tr-TR"/>
          </a:p>
        </p:txBody>
      </p:sp>
      <p:sp>
        <p:nvSpPr>
          <p:cNvPr id="6" name="5 Altbilgi Yer Tutucusu"/>
          <p:cNvSpPr>
            <a:spLocks noGrp="1"/>
          </p:cNvSpPr>
          <p:nvPr>
            <p:ph type="ftr" sz="quarter" idx="11"/>
          </p:nvPr>
        </p:nvSpPr>
        <p:spPr/>
        <p:txBody>
          <a:bodyPr/>
          <a:lstStyle/>
          <a:p>
            <a:pPr>
              <a:defRPr/>
            </a:pPr>
            <a:r>
              <a:rPr lang="tr-TR"/>
              <a:t>Körfez Platform</a:t>
            </a:r>
          </a:p>
        </p:txBody>
      </p:sp>
      <p:sp>
        <p:nvSpPr>
          <p:cNvPr id="7" name="6 Slayt Numarası Yer Tutucusu"/>
          <p:cNvSpPr>
            <a:spLocks noGrp="1"/>
          </p:cNvSpPr>
          <p:nvPr>
            <p:ph type="sldNum" sz="quarter" idx="12"/>
          </p:nvPr>
        </p:nvSpPr>
        <p:spPr>
          <a:xfrm>
            <a:off x="8077200" y="6356350"/>
            <a:ext cx="609600" cy="365125"/>
          </a:xfrm>
        </p:spPr>
        <p:txBody>
          <a:bodyPr/>
          <a:lstStyle/>
          <a:p>
            <a:pPr>
              <a:defRPr/>
            </a:pPr>
            <a:fld id="{0CF6484E-782C-44F6-915F-43248CEC0707}" type="slidenum">
              <a:rPr lang="tr-TR" smtClean="0"/>
              <a:pPr>
                <a:defRPr/>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5B46EF09-9392-4F9C-8F4C-145C4C281A04}" type="datetime1">
              <a:rPr lang="tr-TR" smtClean="0"/>
              <a:pPr>
                <a:defRPr/>
              </a:pPr>
              <a:t>29.11.2021</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tr-TR"/>
              <a:t>Körfez Platform</a:t>
            </a: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FAF5BA6-F062-4B30-A2CB-2B33AD947611}" type="slidenum">
              <a:rPr lang="tr-TR" smtClean="0"/>
              <a:pPr>
                <a:defRPr/>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2.xml" /><Relationship Id="rId4" Type="http://schemas.openxmlformats.org/officeDocument/2006/relationships/image" Target="../media/image4.jpeg" /></Relationships>
</file>

<file path=ppt/slides/_rels/slide3.xml.rels><?xml version="1.0" encoding="UTF-8" standalone="yes"?>
<Relationships xmlns="http://schemas.openxmlformats.org/package/2006/relationships"><Relationship Id="rId2" Type="http://schemas.openxmlformats.org/officeDocument/2006/relationships/image" Target="../media/image5.emf"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7.gif"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0" y="152400"/>
            <a:ext cx="8915400" cy="1521229"/>
          </a:xfrm>
        </p:spPr>
        <p:txBody>
          <a:bodyPr>
            <a:noAutofit/>
          </a:bodyPr>
          <a:lstStyle/>
          <a:p>
            <a:pPr algn="ctr">
              <a:defRPr/>
            </a:pPr>
            <a:br>
              <a:rPr lang="tr-TR" sz="3600" dirty="0">
                <a:solidFill>
                  <a:srgbClr val="C00000"/>
                </a:solidFill>
                <a:latin typeface="Calibri" pitchFamily="34" charset="0"/>
                <a:cs typeface="Arial" pitchFamily="34" charset="0"/>
              </a:rPr>
            </a:br>
            <a:br>
              <a:rPr lang="tr-TR" sz="3600" dirty="0">
                <a:solidFill>
                  <a:srgbClr val="C00000"/>
                </a:solidFill>
                <a:latin typeface="Calibri" pitchFamily="34" charset="0"/>
                <a:cs typeface="Arial" pitchFamily="34" charset="0"/>
              </a:rPr>
            </a:br>
            <a:br>
              <a:rPr lang="tr-TR" sz="3600" dirty="0">
                <a:solidFill>
                  <a:srgbClr val="C00000"/>
                </a:solidFill>
                <a:latin typeface="Calibri" pitchFamily="34" charset="0"/>
                <a:cs typeface="Arial" pitchFamily="34" charset="0"/>
              </a:rPr>
            </a:br>
            <a:br>
              <a:rPr lang="tr-TR" sz="3600" dirty="0">
                <a:solidFill>
                  <a:srgbClr val="C00000"/>
                </a:solidFill>
                <a:latin typeface="Calibri" pitchFamily="34" charset="0"/>
                <a:cs typeface="Arial" pitchFamily="34" charset="0"/>
              </a:rPr>
            </a:br>
            <a:br>
              <a:rPr lang="tr-TR" sz="3600" dirty="0">
                <a:solidFill>
                  <a:srgbClr val="C00000"/>
                </a:solidFill>
                <a:latin typeface="Calibri" pitchFamily="34" charset="0"/>
                <a:cs typeface="Arial" pitchFamily="34" charset="0"/>
              </a:rPr>
            </a:br>
            <a:br>
              <a:rPr lang="tr-TR" sz="3600" dirty="0">
                <a:solidFill>
                  <a:srgbClr val="C00000"/>
                </a:solidFill>
                <a:latin typeface="Calibri" pitchFamily="34" charset="0"/>
                <a:cs typeface="Arial" pitchFamily="34" charset="0"/>
              </a:rPr>
            </a:br>
            <a:br>
              <a:rPr lang="tr-TR" sz="3600" dirty="0">
                <a:solidFill>
                  <a:srgbClr val="C00000"/>
                </a:solidFill>
                <a:latin typeface="Calibri" pitchFamily="34" charset="0"/>
                <a:cs typeface="Arial" pitchFamily="34" charset="0"/>
              </a:rPr>
            </a:br>
            <a:br>
              <a:rPr lang="tr-TR" sz="3600" dirty="0">
                <a:solidFill>
                  <a:srgbClr val="C00000"/>
                </a:solidFill>
                <a:latin typeface="Calibri" pitchFamily="34" charset="0"/>
                <a:cs typeface="Arial" pitchFamily="34" charset="0"/>
              </a:rPr>
            </a:br>
            <a:br>
              <a:rPr lang="tr-TR" sz="3600" dirty="0">
                <a:solidFill>
                  <a:srgbClr val="C00000"/>
                </a:solidFill>
                <a:latin typeface="Calibri" pitchFamily="34" charset="0"/>
                <a:cs typeface="Arial" pitchFamily="34" charset="0"/>
              </a:rPr>
            </a:br>
            <a:br>
              <a:rPr lang="tr-TR" sz="3600" dirty="0">
                <a:solidFill>
                  <a:srgbClr val="C00000"/>
                </a:solidFill>
                <a:latin typeface="Calibri" pitchFamily="34" charset="0"/>
                <a:cs typeface="Arial" pitchFamily="34" charset="0"/>
              </a:rPr>
            </a:br>
            <a:br>
              <a:rPr lang="tr-TR" sz="3600" dirty="0">
                <a:solidFill>
                  <a:srgbClr val="C00000"/>
                </a:solidFill>
                <a:latin typeface="Calibri" pitchFamily="34" charset="0"/>
                <a:cs typeface="Arial" pitchFamily="34" charset="0"/>
              </a:rPr>
            </a:br>
            <a:r>
              <a:rPr lang="tr-TR" sz="3600" dirty="0">
                <a:solidFill>
                  <a:srgbClr val="C00000"/>
                </a:solidFill>
                <a:latin typeface="Calibri" pitchFamily="34" charset="0"/>
                <a:cs typeface="Arial" pitchFamily="34" charset="0"/>
              </a:rPr>
              <a:t>  </a:t>
            </a:r>
            <a:br>
              <a:rPr lang="tr-TR" sz="3600" dirty="0">
                <a:solidFill>
                  <a:srgbClr val="C00000"/>
                </a:solidFill>
                <a:latin typeface="Calibri" pitchFamily="34" charset="0"/>
                <a:cs typeface="Arial" pitchFamily="34" charset="0"/>
              </a:rPr>
            </a:br>
            <a:r>
              <a:rPr lang="tr-TR" sz="3600" dirty="0">
                <a:solidFill>
                  <a:srgbClr val="C00000"/>
                </a:solidFill>
                <a:latin typeface="Calibri" pitchFamily="34" charset="0"/>
                <a:cs typeface="Arial" pitchFamily="34" charset="0"/>
              </a:rPr>
              <a:t>                                                                                     </a:t>
            </a:r>
            <a:br>
              <a:rPr lang="tr-TR" sz="3600" dirty="0">
                <a:solidFill>
                  <a:srgbClr val="C00000"/>
                </a:solidFill>
                <a:latin typeface="Calibri" pitchFamily="34" charset="0"/>
                <a:cs typeface="Arial" pitchFamily="34" charset="0"/>
              </a:rPr>
            </a:br>
            <a:br>
              <a:rPr lang="tr-TR" sz="3600" dirty="0">
                <a:solidFill>
                  <a:srgbClr val="C00000"/>
                </a:solidFill>
                <a:latin typeface="Calibri" pitchFamily="34" charset="0"/>
                <a:cs typeface="Arial" pitchFamily="34" charset="0"/>
              </a:rPr>
            </a:br>
            <a:endParaRPr lang="tr-TR" sz="2800" dirty="0">
              <a:solidFill>
                <a:srgbClr val="C00000"/>
              </a:solidFill>
            </a:endParaRPr>
          </a:p>
        </p:txBody>
      </p:sp>
      <p:sp>
        <p:nvSpPr>
          <p:cNvPr id="2052" name="Rectangle 3"/>
          <p:cNvSpPr>
            <a:spLocks noGrp="1" noChangeArrowheads="1"/>
          </p:cNvSpPr>
          <p:nvPr>
            <p:ph type="subTitle" idx="1"/>
          </p:nvPr>
        </p:nvSpPr>
        <p:spPr>
          <a:xfrm>
            <a:off x="533400" y="2819400"/>
            <a:ext cx="8610600" cy="3505200"/>
          </a:xfrm>
        </p:spPr>
        <p:txBody>
          <a:bodyPr>
            <a:normAutofit fontScale="77500" lnSpcReduction="20000"/>
          </a:bodyPr>
          <a:lstStyle/>
          <a:p>
            <a:pPr algn="ctr">
              <a:lnSpc>
                <a:spcPct val="170000"/>
              </a:lnSpc>
            </a:pPr>
            <a:r>
              <a:rPr lang="ar-EG" sz="3200" b="1" dirty="0">
                <a:solidFill>
                  <a:srgbClr val="C00000"/>
                </a:solidFill>
                <a:latin typeface="Arial Black" panose="020B0A04020102020204" pitchFamily="34" charset="0"/>
                <a:ea typeface="ＭＳ Ｐゴシック" pitchFamily="34" charset="-128"/>
                <a:cs typeface="Arial" panose="020B0604020202020204" pitchFamily="34" charset="0"/>
              </a:rPr>
              <a:t>ومع خدمة الترجمة الفورية الخاصة بنا</a:t>
            </a:r>
            <a:endParaRPr lang="en-US" sz="3200" b="1" dirty="0">
              <a:solidFill>
                <a:srgbClr val="C00000"/>
              </a:solidFill>
              <a:latin typeface="Arial Black" panose="020B0A04020102020204" pitchFamily="34" charset="0"/>
              <a:ea typeface="ＭＳ Ｐゴシック" pitchFamily="34" charset="-128"/>
              <a:cs typeface="Arial" panose="020B0604020202020204" pitchFamily="34" charset="0"/>
            </a:endParaRPr>
          </a:p>
          <a:p>
            <a:pPr algn="ctr">
              <a:lnSpc>
                <a:spcPct val="170000"/>
              </a:lnSpc>
            </a:pPr>
            <a:r>
              <a:rPr lang="ar-EG" b="1" dirty="0">
                <a:solidFill>
                  <a:schemeClr val="accent5">
                    <a:lumMod val="75000"/>
                  </a:schemeClr>
                </a:solidFill>
                <a:latin typeface="Arial Black" panose="020B0A04020102020204" pitchFamily="34" charset="0"/>
                <a:ea typeface="ＭＳ Ｐゴシック" pitchFamily="34" charset="-128"/>
                <a:cs typeface="Arial" panose="020B0604020202020204" pitchFamily="34" charset="0"/>
              </a:rPr>
              <a:t>سيستمع آلاف الأشخاص الذين لا يتحدثون لغتكم إلى الحدث الخاص بكم وبعدة لغات مختلفة </a:t>
            </a:r>
            <a:r>
              <a:rPr lang="en-US" b="1" dirty="0">
                <a:solidFill>
                  <a:srgbClr val="0070C0"/>
                </a:solidFill>
                <a:latin typeface="Arial Black" panose="020B0A04020102020204" pitchFamily="34" charset="0"/>
                <a:ea typeface="ＭＳ Ｐゴシック" pitchFamily="34" charset="-128"/>
                <a:cs typeface="Arial" panose="020B0604020202020204" pitchFamily="34" charset="0"/>
              </a:rPr>
              <a:t>***</a:t>
            </a:r>
          </a:p>
          <a:p>
            <a:pPr algn="ctr">
              <a:lnSpc>
                <a:spcPct val="170000"/>
              </a:lnSpc>
            </a:pPr>
            <a:r>
              <a:rPr lang="ar-EG" b="1" dirty="0">
                <a:solidFill>
                  <a:srgbClr val="0070C0"/>
                </a:solidFill>
                <a:latin typeface="Arial Black" panose="020B0A04020102020204" pitchFamily="34" charset="0"/>
                <a:ea typeface="ＭＳ Ｐゴシック" pitchFamily="34" charset="-128"/>
                <a:cs typeface="Arial" panose="020B0604020202020204" pitchFamily="34" charset="0"/>
              </a:rPr>
              <a:t>سيستمع جمهورك إلى الترجمة الفورية عبر تطبيق الهاتف المحمول الخاص بنا من خلال هواتفهم الذكية المزودة بسماعات الرأس سواء سلكية أو ما يدعم تقنية البلوتوث منها</a:t>
            </a:r>
            <a:r>
              <a:rPr lang="en-US" b="1" dirty="0">
                <a:solidFill>
                  <a:schemeClr val="accent5">
                    <a:lumMod val="75000"/>
                  </a:schemeClr>
                </a:solidFill>
                <a:latin typeface="Arial Black" panose="020B0A04020102020204" pitchFamily="34" charset="0"/>
                <a:ea typeface="ＭＳ Ｐゴシック" pitchFamily="34" charset="-128"/>
                <a:cs typeface="Arial" panose="020B0604020202020204" pitchFamily="34" charset="0"/>
              </a:rPr>
              <a:t>***</a:t>
            </a:r>
          </a:p>
          <a:p>
            <a:pPr algn="ctr">
              <a:lnSpc>
                <a:spcPct val="170000"/>
              </a:lnSpc>
            </a:pPr>
            <a:r>
              <a:rPr lang="ar-EG" b="1" dirty="0">
                <a:solidFill>
                  <a:srgbClr val="C00000"/>
                </a:solidFill>
                <a:latin typeface="Arial Black" panose="020B0A04020102020204" pitchFamily="34" charset="0"/>
                <a:ea typeface="ＭＳ Ｐゴシック" pitchFamily="34" charset="-128"/>
                <a:cs typeface="Arial" panose="020B0604020202020204" pitchFamily="34" charset="0"/>
              </a:rPr>
              <a:t>يمكنكم الاستعانة بالمترجمين الخاصين بكم أو يمكننا توفيرهم لكم.</a:t>
            </a:r>
          </a:p>
          <a:p>
            <a:pPr algn="ctr">
              <a:lnSpc>
                <a:spcPct val="170000"/>
              </a:lnSpc>
            </a:pPr>
            <a:r>
              <a:rPr lang="ar-EG" sz="2400" b="1" i="1" dirty="0">
                <a:solidFill>
                  <a:srgbClr val="C00000"/>
                </a:solidFill>
                <a:latin typeface="Arial" panose="020B0604020202020204" pitchFamily="34" charset="0"/>
                <a:ea typeface="ＭＳ Ｐゴシック" pitchFamily="34" charset="-128"/>
                <a:cs typeface="Arial" panose="020B0604020202020204" pitchFamily="34" charset="0"/>
              </a:rPr>
              <a:t>فجميع المترجمين الفوريين لدينا هم خبراء في هذا المجال</a:t>
            </a:r>
            <a:endParaRPr lang="en-US" sz="2400" b="1" i="1" dirty="0">
              <a:solidFill>
                <a:srgbClr val="C00000"/>
              </a:solidFill>
              <a:latin typeface="Arial" panose="020B0604020202020204" pitchFamily="34" charset="0"/>
              <a:ea typeface="ＭＳ Ｐゴシック" pitchFamily="34" charset="-128"/>
              <a:cs typeface="Arial" panose="020B0604020202020204" pitchFamily="34" charset="0"/>
            </a:endParaRPr>
          </a:p>
        </p:txBody>
      </p:sp>
      <p:sp>
        <p:nvSpPr>
          <p:cNvPr id="2" name="Rectangle 1"/>
          <p:cNvSpPr/>
          <p:nvPr/>
        </p:nvSpPr>
        <p:spPr>
          <a:xfrm>
            <a:off x="533400" y="657966"/>
            <a:ext cx="8382000" cy="2031325"/>
          </a:xfrm>
          <a:prstGeom prst="rect">
            <a:avLst/>
          </a:prstGeom>
        </p:spPr>
        <p:txBody>
          <a:bodyPr wrap="square">
            <a:spAutoFit/>
          </a:bodyPr>
          <a:lstStyle/>
          <a:p>
            <a:pPr algn="ctr"/>
            <a:r>
              <a:rPr lang="ar-EG" sz="6000" dirty="0">
                <a:solidFill>
                  <a:srgbClr val="FF0000"/>
                </a:solidFill>
                <a:latin typeface="Arial Black" panose="020B0A04020102020204" pitchFamily="34" charset="0"/>
              </a:rPr>
              <a:t>"إيليت" للترجمة الفورية</a:t>
            </a:r>
            <a:endParaRPr lang="en-US" sz="6000" b="1" dirty="0">
              <a:solidFill>
                <a:srgbClr val="0070C0"/>
              </a:solidFill>
            </a:endParaRPr>
          </a:p>
          <a:p>
            <a:pPr algn="ctr"/>
            <a:r>
              <a:rPr lang="en-US" b="1" i="1" dirty="0">
                <a:solidFill>
                  <a:srgbClr val="7030A0"/>
                </a:solidFill>
                <a:latin typeface="Arial" panose="020B0604020202020204" pitchFamily="34" charset="0"/>
                <a:cs typeface="Arial" panose="020B0604020202020204" pitchFamily="34" charset="0"/>
              </a:rPr>
              <a:t> </a:t>
            </a:r>
          </a:p>
          <a:p>
            <a:pPr algn="ctr"/>
            <a:r>
              <a:rPr lang="ar-EG" sz="2400" b="1" i="1" dirty="0">
                <a:solidFill>
                  <a:srgbClr val="7030A0"/>
                </a:solidFill>
                <a:latin typeface="Arial" panose="020B0604020202020204" pitchFamily="34" charset="0"/>
                <a:cs typeface="Arial" panose="020B0604020202020204" pitchFamily="34" charset="0"/>
              </a:rPr>
              <a:t>لجميع الاجتماعات عبر الإنترنت سواء في مجال التعليم، والاحتفالات، واجتماعات التبرعات الدينية والثقافية والاجتماعية ...</a:t>
            </a:r>
            <a:endParaRPr lang="en-US" sz="2400" i="1" dirty="0">
              <a:solidFill>
                <a:srgbClr val="7030A0"/>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152400"/>
            <a:ext cx="7142019" cy="533400"/>
          </a:xfrm>
        </p:spPr>
        <p:txBody>
          <a:bodyPr>
            <a:normAutofit fontScale="90000"/>
          </a:bodyPr>
          <a:lstStyle/>
          <a:p>
            <a:pPr algn="ctr"/>
            <a:r>
              <a:rPr lang="ar-EG" sz="5400" dirty="0">
                <a:solidFill>
                  <a:srgbClr val="FF0000"/>
                </a:solidFill>
                <a:latin typeface="Arial Black" panose="020B0A04020102020204" pitchFamily="34" charset="0"/>
              </a:rPr>
              <a:t>"إيليت" للترجمة الفورية</a:t>
            </a:r>
            <a:endParaRPr lang="en-US" sz="5400" b="1" dirty="0">
              <a:solidFill>
                <a:srgbClr val="0070C0"/>
              </a:solidFill>
            </a:endParaRPr>
          </a:p>
        </p:txBody>
      </p:sp>
      <p:pic>
        <p:nvPicPr>
          <p:cNvPr id="1026" name="Picture 17"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838200"/>
            <a:ext cx="7065819"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8" descr="https://i.ytimg.com/vi/QlV4F5lki8U/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816927"/>
            <a:ext cx="5715000" cy="27622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0" y="2352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flipH="1">
            <a:off x="7083999" y="3962366"/>
            <a:ext cx="17716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b="1" dirty="0">
                <a:solidFill>
                  <a:srgbClr val="FF0000"/>
                </a:solidFill>
              </a:rPr>
              <a:t>    For your organizations</a:t>
            </a:r>
          </a:p>
        </p:txBody>
      </p:sp>
      <p:pic>
        <p:nvPicPr>
          <p:cNvPr id="1031" name="Picture 7" descr="Image result for donation image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084002" y="4742150"/>
            <a:ext cx="17716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568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81000" y="152400"/>
            <a:ext cx="8229600" cy="533400"/>
          </a:xfrm>
        </p:spPr>
        <p:txBody>
          <a:bodyPr>
            <a:normAutofit fontScale="90000"/>
          </a:bodyPr>
          <a:lstStyle/>
          <a:p>
            <a:pPr algn="ctr"/>
            <a:r>
              <a:rPr lang="ar-EG" sz="5400" dirty="0">
                <a:solidFill>
                  <a:srgbClr val="FF0000"/>
                </a:solidFill>
                <a:latin typeface="Arial Black" panose="020B0A04020102020204" pitchFamily="34" charset="0"/>
              </a:rPr>
              <a:t>"إيليت" للترجمة الفورية</a:t>
            </a:r>
            <a:endParaRPr lang="en-US" sz="5400" b="1" dirty="0">
              <a:solidFill>
                <a:srgbClr val="0070C0"/>
              </a:solidFill>
            </a:endParaRPr>
          </a:p>
        </p:txBody>
      </p:sp>
      <p:sp>
        <p:nvSpPr>
          <p:cNvPr id="3" name="İçerik Yer Tutucusu 2"/>
          <p:cNvSpPr>
            <a:spLocks noGrp="1"/>
          </p:cNvSpPr>
          <p:nvPr>
            <p:ph idx="1"/>
          </p:nvPr>
        </p:nvSpPr>
        <p:spPr>
          <a:xfrm>
            <a:off x="0" y="1066800"/>
            <a:ext cx="9144000" cy="5791200"/>
          </a:xfrm>
        </p:spPr>
        <p:txBody>
          <a:bodyPr>
            <a:noAutofit/>
          </a:bodyPr>
          <a:lstStyle/>
          <a:p>
            <a:pPr algn="ctr"/>
            <a:r>
              <a:rPr lang="ar-EG" sz="2000" b="1" i="1" dirty="0">
                <a:solidFill>
                  <a:srgbClr val="7030A0"/>
                </a:solidFill>
                <a:latin typeface="Arial" panose="020B0604020202020204" pitchFamily="34" charset="0"/>
                <a:cs typeface="Arial" panose="020B0604020202020204" pitchFamily="34" charset="0"/>
              </a:rPr>
              <a:t>إذا أردتم الوصول إلى شخاص بعينهم ولكنهم يتحدثون لغات مختلفة سواء في بلدكم أو منطقتكم أو في أجزاء مختلفة من العالم أو أرادو هم الوصول </a:t>
            </a:r>
            <a:r>
              <a:rPr lang="ar-EG" sz="2000" b="1" i="1" dirty="0" err="1">
                <a:solidFill>
                  <a:srgbClr val="7030A0"/>
                </a:solidFill>
                <a:latin typeface="Arial" panose="020B0604020202020204" pitchFamily="34" charset="0"/>
                <a:cs typeface="Arial" panose="020B0604020202020204" pitchFamily="34" charset="0"/>
              </a:rPr>
              <a:t>والإستماع</a:t>
            </a:r>
            <a:r>
              <a:rPr lang="ar-EG" sz="2000" b="1" i="1" dirty="0">
                <a:solidFill>
                  <a:srgbClr val="7030A0"/>
                </a:solidFill>
                <a:latin typeface="Arial" panose="020B0604020202020204" pitchFamily="34" charset="0"/>
                <a:cs typeface="Arial" panose="020B0604020202020204" pitchFamily="34" charset="0"/>
              </a:rPr>
              <a:t> إليكم</a:t>
            </a:r>
          </a:p>
          <a:p>
            <a:pPr algn="ctr"/>
            <a:r>
              <a:rPr lang="ar-EG" sz="2000" b="1" i="1" dirty="0">
                <a:solidFill>
                  <a:srgbClr val="7030A0"/>
                </a:solidFill>
                <a:latin typeface="Arial" panose="020B0604020202020204" pitchFamily="34" charset="0"/>
                <a:cs typeface="Arial" panose="020B0604020202020204" pitchFamily="34" charset="0"/>
              </a:rPr>
              <a:t>يمكنكم الوصول إليهم عن طريق خدماتنا</a:t>
            </a:r>
            <a:endParaRPr lang="en-US" sz="2000" b="1" i="1" dirty="0">
              <a:solidFill>
                <a:srgbClr val="7030A0"/>
              </a:solidFill>
              <a:latin typeface="Arial" panose="020B0604020202020204" pitchFamily="34" charset="0"/>
              <a:cs typeface="Arial" panose="020B0604020202020204" pitchFamily="34" charset="0"/>
            </a:endParaRPr>
          </a:p>
          <a:p>
            <a:pPr algn="ctr"/>
            <a:r>
              <a:rPr lang="ar-EG" sz="2000" b="1" i="1" dirty="0">
                <a:solidFill>
                  <a:srgbClr val="7030A0"/>
                </a:solidFill>
                <a:latin typeface="Arial" panose="020B0604020202020204" pitchFamily="34" charset="0"/>
                <a:cs typeface="Arial" panose="020B0604020202020204" pitchFamily="34" charset="0"/>
              </a:rPr>
              <a:t>يمكنك مشاركة الأحداث الخاصة بكم والتي أعددتموها بتكلفة وجهد كبيرين، مع آلاف الأشخاص حول العالم من خلال خدمة  ندوات الزوم عبر الانترنت بتقنية البلوتوت</a:t>
            </a:r>
          </a:p>
          <a:p>
            <a:pPr algn="ctr"/>
            <a:r>
              <a:rPr lang="ar-EG" sz="2000" b="1" i="1" dirty="0">
                <a:solidFill>
                  <a:srgbClr val="7030A0"/>
                </a:solidFill>
                <a:latin typeface="Arial" panose="020B0604020202020204" pitchFamily="34" charset="0"/>
                <a:cs typeface="Arial" panose="020B0604020202020204" pitchFamily="34" charset="0"/>
              </a:rPr>
              <a:t>يمكنكم الآن إنشاء الندوات عبر الانترنت ومشاركتها مع العالم</a:t>
            </a:r>
            <a:endParaRPr lang="en-US" sz="2000" b="1" i="1" dirty="0">
              <a:solidFill>
                <a:srgbClr val="7030A0"/>
              </a:solidFill>
              <a:latin typeface="Arial" panose="020B0604020202020204" pitchFamily="34" charset="0"/>
              <a:cs typeface="Arial" panose="020B0604020202020204" pitchFamily="34" charset="0"/>
            </a:endParaRPr>
          </a:p>
          <a:p>
            <a:pPr algn="ctr"/>
            <a:endParaRPr lang="en-US" sz="2000" b="1" i="1" dirty="0">
              <a:solidFill>
                <a:srgbClr val="7030A0"/>
              </a:solidFill>
              <a:latin typeface="Arial" panose="020B0604020202020204" pitchFamily="34" charset="0"/>
              <a:cs typeface="Arial" panose="020B0604020202020204" pitchFamily="34" charset="0"/>
            </a:endParaRPr>
          </a:p>
          <a:p>
            <a:pPr algn="ctr"/>
            <a:endParaRPr lang="en-US" sz="2000" b="1" i="1" dirty="0">
              <a:solidFill>
                <a:srgbClr val="7030A0"/>
              </a:solidFill>
              <a:latin typeface="Arial" panose="020B0604020202020204" pitchFamily="34" charset="0"/>
              <a:cs typeface="Arial" panose="020B0604020202020204" pitchFamily="34" charset="0"/>
            </a:endParaRPr>
          </a:p>
          <a:p>
            <a:pPr algn="ctr"/>
            <a:endParaRPr lang="en-US" sz="2000" b="1" i="1" dirty="0">
              <a:solidFill>
                <a:srgbClr val="7030A0"/>
              </a:solidFill>
              <a:latin typeface="Arial" panose="020B0604020202020204" pitchFamily="34" charset="0"/>
              <a:cs typeface="Arial" panose="020B0604020202020204" pitchFamily="34" charset="0"/>
            </a:endParaRPr>
          </a:p>
          <a:p>
            <a:pPr algn="ctr"/>
            <a:endParaRPr lang="en-US" sz="2000" b="1" i="1" dirty="0">
              <a:solidFill>
                <a:srgbClr val="7030A0"/>
              </a:solidFill>
              <a:latin typeface="Arial" panose="020B0604020202020204" pitchFamily="34" charset="0"/>
              <a:cs typeface="Arial" panose="020B0604020202020204" pitchFamily="34" charset="0"/>
            </a:endParaRPr>
          </a:p>
          <a:p>
            <a:pPr algn="ctr"/>
            <a:r>
              <a:rPr lang="ar-EG" sz="2000" b="1" i="1" dirty="0">
                <a:solidFill>
                  <a:srgbClr val="7030A0"/>
                </a:solidFill>
                <a:latin typeface="Arial" panose="020B0604020202020204" pitchFamily="34" charset="0"/>
                <a:cs typeface="Arial" panose="020B0604020202020204" pitchFamily="34" charset="0"/>
              </a:rPr>
              <a:t>الآن أصبح بإمكانكم تخطي الزمن والمسافات وعراقيل اللغة بمشاركتكم  لفعالياتكم المنطلقة على المنصات المختلفة سواء من موقعكم الإلكتروني أو منصات التواصل الاجتماعي مثل الواتساب وانستغرام وغيرها من خلال الرابط الخاص الذي نمدكم به وإيصال رسالتكم للعالم من خلال المترجمين الفوريين الخاصين بكم أو الذين نمدكم بهم</a:t>
            </a:r>
            <a:endParaRPr lang="en-US" sz="2400" dirty="0">
              <a:solidFill>
                <a:srgbClr val="0070C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990600" y="3657600"/>
            <a:ext cx="7391400" cy="1160800"/>
          </a:xfrm>
          <a:prstGeom prst="rect">
            <a:avLst/>
          </a:prstGeom>
        </p:spPr>
      </p:pic>
    </p:spTree>
    <p:extLst>
      <p:ext uri="{BB962C8B-B14F-4D97-AF65-F5344CB8AC3E}">
        <p14:creationId xmlns:p14="http://schemas.microsoft.com/office/powerpoint/2010/main" val="1689042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0"/>
            <a:ext cx="8839200" cy="6705600"/>
          </a:xfrm>
        </p:spPr>
        <p:txBody>
          <a:bodyPr>
            <a:noAutofit/>
          </a:bodyPr>
          <a:lstStyle/>
          <a:p>
            <a:pPr algn="ctr"/>
            <a:endParaRPr lang="tr-TR" sz="1800" b="1" dirty="0">
              <a:latin typeface="Arial" panose="020B0604020202020204" pitchFamily="34" charset="0"/>
              <a:cs typeface="Arial" panose="020B0604020202020204" pitchFamily="34" charset="0"/>
            </a:endParaRPr>
          </a:p>
          <a:p>
            <a:pPr algn="ctr"/>
            <a:endParaRPr lang="en-US" sz="1800" b="1" dirty="0">
              <a:latin typeface="Arial" panose="020B0604020202020204" pitchFamily="34" charset="0"/>
              <a:cs typeface="Arial" panose="020B0604020202020204" pitchFamily="34" charset="0"/>
            </a:endParaRPr>
          </a:p>
          <a:p>
            <a:pPr algn="ctr"/>
            <a:endParaRPr lang="en-US" sz="1800" b="1" dirty="0">
              <a:latin typeface="Arial" panose="020B0604020202020204" pitchFamily="34" charset="0"/>
              <a:cs typeface="Arial" panose="020B0604020202020204" pitchFamily="34" charset="0"/>
            </a:endParaRPr>
          </a:p>
          <a:p>
            <a:pPr algn="ctr"/>
            <a:r>
              <a:rPr lang="ar-EG" sz="1800" b="1" dirty="0">
                <a:latin typeface="Arial" panose="020B0604020202020204" pitchFamily="34" charset="0"/>
                <a:cs typeface="Arial" panose="020B0604020202020204" pitchFamily="34" charset="0"/>
              </a:rPr>
              <a:t>يضمن </a:t>
            </a:r>
            <a:r>
              <a:rPr lang="ar-EG" sz="1800" b="1" dirty="0" err="1">
                <a:latin typeface="Arial" panose="020B0604020202020204" pitchFamily="34" charset="0"/>
                <a:cs typeface="Arial" panose="020B0604020202020204" pitchFamily="34" charset="0"/>
              </a:rPr>
              <a:t>مترجمونا</a:t>
            </a:r>
            <a:r>
              <a:rPr lang="ar-EG" sz="1800" b="1" dirty="0">
                <a:latin typeface="Arial" panose="020B0604020202020204" pitchFamily="34" charset="0"/>
                <a:cs typeface="Arial" panose="020B0604020202020204" pitchFamily="34" charset="0"/>
              </a:rPr>
              <a:t> توصيل محتوي المؤتمرات والفعاليات الخاصة بكم إلي المشاركين بعدة لغات مختلفة بكل سلاسة</a:t>
            </a:r>
            <a:endParaRPr lang="en-US" sz="1800" b="1" dirty="0">
              <a:latin typeface="Arial" panose="020B0604020202020204" pitchFamily="34" charset="0"/>
              <a:cs typeface="Arial" panose="020B0604020202020204" pitchFamily="34" charset="0"/>
            </a:endParaRPr>
          </a:p>
          <a:p>
            <a:pPr algn="ctr"/>
            <a:r>
              <a:rPr lang="ar-EG" sz="1800" b="1" dirty="0">
                <a:latin typeface="Arial" panose="020B0604020202020204" pitchFamily="34" charset="0"/>
                <a:cs typeface="Arial" panose="020B0604020202020204" pitchFamily="34" charset="0"/>
              </a:rPr>
              <a:t>يمكنكم تنصيب واستخدام برنامجنا للترجمة الفورية بكل سهولة  في أي مؤتمر أو فعالية لديكم</a:t>
            </a:r>
            <a:endParaRPr lang="en-US" sz="1800" b="1" dirty="0">
              <a:latin typeface="Arial" panose="020B0604020202020204" pitchFamily="34" charset="0"/>
              <a:cs typeface="Arial" panose="020B0604020202020204" pitchFamily="34" charset="0"/>
            </a:endParaRPr>
          </a:p>
          <a:p>
            <a:pPr algn="ctr"/>
            <a:r>
              <a:rPr lang="ar-EG" sz="2400" b="1" dirty="0">
                <a:solidFill>
                  <a:srgbClr val="C00000"/>
                </a:solidFill>
                <a:latin typeface="Arial" panose="020B0604020202020204" pitchFamily="34" charset="0"/>
                <a:cs typeface="Arial" panose="020B0604020202020204" pitchFamily="34" charset="0"/>
              </a:rPr>
              <a:t>قم بإنشاء فعالياتك ومؤتمراتك من مكانك</a:t>
            </a:r>
            <a:endParaRPr lang="en-US" sz="2400" b="1" dirty="0">
              <a:solidFill>
                <a:srgbClr val="C00000"/>
              </a:solidFill>
              <a:latin typeface="Arial" panose="020B0604020202020204" pitchFamily="34" charset="0"/>
              <a:cs typeface="Arial" panose="020B0604020202020204" pitchFamily="34" charset="0"/>
            </a:endParaRPr>
          </a:p>
          <a:p>
            <a:pPr algn="ctr"/>
            <a:r>
              <a:rPr lang="ar-EG" sz="1800" b="1" dirty="0">
                <a:latin typeface="Arial" panose="020B0604020202020204" pitchFamily="34" charset="0"/>
                <a:cs typeface="Arial" panose="020B0604020202020204" pitchFamily="34" charset="0"/>
              </a:rPr>
              <a:t>يمكن لجمهوركم الاستماع والاشتراك في مؤتمراتكم وفعالياتكم كبيرة كانت أو صغيرة من خلال إدخال الأكواد في البرنامج الخاص بنا للتمتع بالاستمتاع بالترجمة الفورية من خلال سماعات الرأس أو اللاسلكية التي تدعم خاصية البلوتوث</a:t>
            </a:r>
            <a:endParaRPr lang="en-US" sz="1800" b="1" dirty="0">
              <a:latin typeface="Arial" panose="020B0604020202020204" pitchFamily="34" charset="0"/>
              <a:cs typeface="Arial" panose="020B0604020202020204" pitchFamily="34" charset="0"/>
            </a:endParaRPr>
          </a:p>
          <a:p>
            <a:pPr algn="ctr"/>
            <a:endParaRPr lang="en-US" sz="1800" b="1" dirty="0">
              <a:latin typeface="Arial" panose="020B0604020202020204" pitchFamily="34" charset="0"/>
              <a:cs typeface="Arial" panose="020B0604020202020204" pitchFamily="34" charset="0"/>
            </a:endParaRPr>
          </a:p>
          <a:p>
            <a:pPr algn="ctr"/>
            <a:endParaRPr lang="en-US" sz="1800" b="1" dirty="0">
              <a:latin typeface="Arial" panose="020B0604020202020204" pitchFamily="34" charset="0"/>
              <a:cs typeface="Arial" panose="020B0604020202020204" pitchFamily="34" charset="0"/>
            </a:endParaRPr>
          </a:p>
          <a:p>
            <a:pPr algn="ctr"/>
            <a:endParaRPr lang="en-US" sz="2400" b="1" dirty="0">
              <a:solidFill>
                <a:srgbClr val="C00000"/>
              </a:solidFill>
              <a:latin typeface="Arial" panose="020B0604020202020204" pitchFamily="34" charset="0"/>
              <a:cs typeface="Arial" panose="020B0604020202020204" pitchFamily="34" charset="0"/>
            </a:endParaRPr>
          </a:p>
          <a:p>
            <a:pPr algn="ctr"/>
            <a:endParaRPr lang="en-US" sz="2400" b="1" dirty="0">
              <a:solidFill>
                <a:srgbClr val="C00000"/>
              </a:solidFill>
              <a:latin typeface="Arial" panose="020B0604020202020204" pitchFamily="34" charset="0"/>
              <a:cs typeface="Arial" panose="020B0604020202020204" pitchFamily="34" charset="0"/>
            </a:endParaRPr>
          </a:p>
          <a:p>
            <a:pPr algn="ctr"/>
            <a:endParaRPr lang="en-US" sz="2400" b="1" dirty="0">
              <a:solidFill>
                <a:srgbClr val="C00000"/>
              </a:solidFill>
              <a:latin typeface="Arial" panose="020B0604020202020204" pitchFamily="34" charset="0"/>
              <a:cs typeface="Arial" panose="020B0604020202020204" pitchFamily="34" charset="0"/>
            </a:endParaRPr>
          </a:p>
          <a:p>
            <a:pPr algn="ctr"/>
            <a:endParaRPr lang="en-US" sz="2400" b="1" dirty="0">
              <a:solidFill>
                <a:srgbClr val="C00000"/>
              </a:solidFill>
              <a:latin typeface="Arial" panose="020B0604020202020204" pitchFamily="34" charset="0"/>
              <a:cs typeface="Arial" panose="020B0604020202020204" pitchFamily="34" charset="0"/>
            </a:endParaRPr>
          </a:p>
          <a:p>
            <a:pPr algn="ctr"/>
            <a:endParaRPr lang="en-US" sz="2400" b="1" dirty="0">
              <a:solidFill>
                <a:srgbClr val="C00000"/>
              </a:solidFill>
              <a:latin typeface="Arial" panose="020B0604020202020204" pitchFamily="34" charset="0"/>
              <a:cs typeface="Arial" panose="020B0604020202020204" pitchFamily="34" charset="0"/>
            </a:endParaRPr>
          </a:p>
          <a:p>
            <a:pPr algn="ctr"/>
            <a:endParaRPr lang="en-US" sz="2400" b="1" dirty="0">
              <a:solidFill>
                <a:srgbClr val="C00000"/>
              </a:solidFill>
              <a:latin typeface="Arial" panose="020B0604020202020204" pitchFamily="34" charset="0"/>
              <a:cs typeface="Arial" panose="020B0604020202020204" pitchFamily="34" charset="0"/>
            </a:endParaRPr>
          </a:p>
          <a:p>
            <a:pPr marL="0" indent="0" algn="ctr">
              <a:buNone/>
            </a:pPr>
            <a:r>
              <a:rPr lang="en-US" sz="1800" b="1" dirty="0">
                <a:latin typeface="Arial" panose="020B0604020202020204" pitchFamily="34" charset="0"/>
                <a:cs typeface="Arial" panose="020B0604020202020204" pitchFamily="34" charset="0"/>
              </a:rPr>
              <a:t>     </a:t>
            </a:r>
          </a:p>
        </p:txBody>
      </p:sp>
      <p:pic>
        <p:nvPicPr>
          <p:cNvPr id="3" name="Picture 2"/>
          <p:cNvPicPr>
            <a:picLocks noChangeAspect="1"/>
          </p:cNvPicPr>
          <p:nvPr/>
        </p:nvPicPr>
        <p:blipFill>
          <a:blip r:embed="rId2"/>
          <a:stretch>
            <a:fillRect/>
          </a:stretch>
        </p:blipFill>
        <p:spPr>
          <a:xfrm>
            <a:off x="685800" y="3733800"/>
            <a:ext cx="8077200" cy="2743199"/>
          </a:xfrm>
          <a:prstGeom prst="rect">
            <a:avLst/>
          </a:prstGeom>
        </p:spPr>
      </p:pic>
    </p:spTree>
    <p:extLst>
      <p:ext uri="{BB962C8B-B14F-4D97-AF65-F5344CB8AC3E}">
        <p14:creationId xmlns:p14="http://schemas.microsoft.com/office/powerpoint/2010/main" val="2261413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6019800"/>
          </a:xfrm>
        </p:spPr>
        <p:txBody>
          <a:bodyPr>
            <a:normAutofit/>
          </a:bodyPr>
          <a:lstStyle/>
          <a:p>
            <a:pPr algn="ctr"/>
            <a:r>
              <a:rPr lang="ar-EG" sz="3600" b="1" dirty="0">
                <a:solidFill>
                  <a:srgbClr val="C00000"/>
                </a:solidFill>
                <a:latin typeface="Arial" panose="020B0604020202020204" pitchFamily="34" charset="0"/>
                <a:cs typeface="Arial" panose="020B0604020202020204" pitchFamily="34" charset="0"/>
              </a:rPr>
              <a:t>الأحداث والاجتماعات المختلطة</a:t>
            </a:r>
          </a:p>
          <a:p>
            <a:pPr algn="ctr"/>
            <a:r>
              <a:rPr lang="ar-EG" sz="2000" b="1" dirty="0">
                <a:latin typeface="Arial" panose="020B0604020202020204" pitchFamily="34" charset="0"/>
                <a:cs typeface="Arial" panose="020B0604020202020204" pitchFamily="34" charset="0"/>
              </a:rPr>
              <a:t>يمكنك استخدام "إيليت للترجمة الفورية" كحل مستقل يوفر تجربة مستخدم سلسة لكل من الحاضرين عبر الإنترنت في مكان العمل وعن بُعد.</a:t>
            </a:r>
          </a:p>
          <a:p>
            <a:pPr algn="ctr"/>
            <a:r>
              <a:rPr lang="ar-EG" sz="2800" b="1" dirty="0">
                <a:latin typeface="Arial" panose="020B0604020202020204" pitchFamily="34" charset="0"/>
                <a:cs typeface="Arial" panose="020B0604020202020204" pitchFamily="34" charset="0"/>
              </a:rPr>
              <a:t>نقدم لكم نظامًا رائعًا ومتكاملًا يجعل أنشطتكم تقفز من النطاق المحلي إلى العالمي بأكثر من لغة من خلال الترجمة الفورية</a:t>
            </a:r>
            <a:endParaRPr lang="en-US" sz="2800" b="1" dirty="0">
              <a:latin typeface="Arial" panose="020B0604020202020204" pitchFamily="34" charset="0"/>
              <a:cs typeface="Arial" panose="020B0604020202020204" pitchFamily="34" charset="0"/>
            </a:endParaRPr>
          </a:p>
        </p:txBody>
      </p:sp>
      <p:pic>
        <p:nvPicPr>
          <p:cNvPr id="4" name="Picture 3" descr="https://www.cbi-technologies.com/wp-content/uploads/2018/02/49-participants-view.gif"/>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276600"/>
            <a:ext cx="7162800" cy="3048000"/>
          </a:xfrm>
          <a:prstGeom prst="rect">
            <a:avLst/>
          </a:prstGeom>
          <a:noFill/>
          <a:ln>
            <a:noFill/>
          </a:ln>
        </p:spPr>
      </p:pic>
    </p:spTree>
    <p:extLst>
      <p:ext uri="{BB962C8B-B14F-4D97-AF65-F5344CB8AC3E}">
        <p14:creationId xmlns:p14="http://schemas.microsoft.com/office/powerpoint/2010/main" val="2219755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52400"/>
            <a:ext cx="8534400" cy="6705600"/>
          </a:xfrm>
        </p:spPr>
        <p:txBody>
          <a:bodyPr>
            <a:normAutofit/>
          </a:bodyPr>
          <a:lstStyle/>
          <a:p>
            <a:pPr algn="ctr"/>
            <a:r>
              <a:rPr lang="ar-EG" sz="2800" b="1" dirty="0">
                <a:solidFill>
                  <a:srgbClr val="C00000"/>
                </a:solidFill>
                <a:latin typeface="Arial Black" panose="020B0A04020102020204" pitchFamily="34" charset="0"/>
                <a:cs typeface="Arial" panose="020B0604020202020204" pitchFamily="34" charset="0"/>
              </a:rPr>
              <a:t>خدمات الترجمة الفورية الخاصة بنا</a:t>
            </a:r>
            <a:br>
              <a:rPr lang="en-US" sz="2800" b="1" i="1" dirty="0">
                <a:solidFill>
                  <a:srgbClr val="7030A0"/>
                </a:solidFill>
                <a:latin typeface="Arial" panose="020B0604020202020204" pitchFamily="34" charset="0"/>
                <a:cs typeface="Arial" panose="020B0604020202020204" pitchFamily="34" charset="0"/>
              </a:rPr>
            </a:br>
            <a:r>
              <a:rPr lang="en-US" sz="2800" b="1" i="1" dirty="0">
                <a:solidFill>
                  <a:srgbClr val="7030A0"/>
                </a:solidFill>
                <a:latin typeface="Arial" panose="020B0604020202020204" pitchFamily="34" charset="0"/>
                <a:cs typeface="Arial" panose="020B0604020202020204" pitchFamily="34" charset="0"/>
              </a:rPr>
              <a:t> </a:t>
            </a:r>
            <a:r>
              <a:rPr lang="ar-EG" sz="2700" b="1" i="1" dirty="0">
                <a:solidFill>
                  <a:srgbClr val="002060"/>
                </a:solidFill>
                <a:latin typeface="Arial" panose="020B0604020202020204" pitchFamily="34" charset="0"/>
                <a:cs typeface="Arial" panose="020B0604020202020204" pitchFamily="34" charset="0"/>
              </a:rPr>
              <a:t>خدمات مثقلة</a:t>
            </a:r>
            <a:r>
              <a:rPr lang="ar-EG" sz="2700" b="1" dirty="0">
                <a:solidFill>
                  <a:srgbClr val="002060"/>
                </a:solidFill>
                <a:latin typeface="Arial" panose="020B0604020202020204" pitchFamily="34" charset="0"/>
                <a:cs typeface="Arial" panose="020B0604020202020204" pitchFamily="34" charset="0"/>
              </a:rPr>
              <a:t> ببرامج احترافية، ملائمة لمنصات الزوم </a:t>
            </a:r>
            <a:r>
              <a:rPr lang="ar-EG" sz="2700" b="1" dirty="0" err="1">
                <a:solidFill>
                  <a:srgbClr val="002060"/>
                </a:solidFill>
                <a:latin typeface="Arial" panose="020B0604020202020204" pitchFamily="34" charset="0"/>
                <a:cs typeface="Arial" panose="020B0604020202020204" pitchFamily="34" charset="0"/>
              </a:rPr>
              <a:t>والبودكاست</a:t>
            </a:r>
            <a:r>
              <a:rPr lang="ar-EG" sz="2700" b="1" dirty="0">
                <a:solidFill>
                  <a:srgbClr val="002060"/>
                </a:solidFill>
                <a:latin typeface="Arial" panose="020B0604020202020204" pitchFamily="34" charset="0"/>
                <a:cs typeface="Arial" panose="020B0604020202020204" pitchFamily="34" charset="0"/>
              </a:rPr>
              <a:t> والمؤتمرات عبر الإنترنت وغيرها من المنصات، فهي توفر خدمة عالمية من خلال شبكتنا من فرق الدعم الفني وشركاء الخدمة والشبكة العالمية للمترجمين الفوريين.</a:t>
            </a:r>
            <a:r>
              <a:rPr lang="en-US" sz="2700" b="1" dirty="0">
                <a:solidFill>
                  <a:srgbClr val="002060"/>
                </a:solidFill>
                <a:latin typeface="Arial" panose="020B0604020202020204" pitchFamily="34" charset="0"/>
                <a:cs typeface="Arial" panose="020B0604020202020204" pitchFamily="34" charset="0"/>
              </a:rPr>
              <a:t>.</a:t>
            </a:r>
            <a:br>
              <a:rPr lang="en-US" sz="2700" b="1" dirty="0">
                <a:solidFill>
                  <a:srgbClr val="002060"/>
                </a:solidFill>
                <a:latin typeface="Arial" panose="020B0604020202020204" pitchFamily="34" charset="0"/>
                <a:cs typeface="Arial" panose="020B0604020202020204" pitchFamily="34" charset="0"/>
              </a:rPr>
            </a:br>
            <a:r>
              <a:rPr lang="ar-EG" sz="2700" b="1" dirty="0">
                <a:solidFill>
                  <a:srgbClr val="C00000"/>
                </a:solidFill>
                <a:latin typeface="Arial Black" panose="020B0A04020102020204" pitchFamily="34" charset="0"/>
              </a:rPr>
              <a:t>مترجمي "إيليت" المحترفون</a:t>
            </a:r>
            <a:br>
              <a:rPr lang="en-US" sz="2700" b="1" dirty="0"/>
            </a:br>
            <a:r>
              <a:rPr lang="ar-EG" sz="2700" b="1" dirty="0"/>
              <a:t>يمكنكم استخدام المترجمين الخاصين بكم في خدمات الترجمة لدينا أو طلبهم منا. كما أنه يتم اختيار جميع </a:t>
            </a:r>
            <a:r>
              <a:rPr lang="ar-EG" sz="2700" b="1" dirty="0" err="1"/>
              <a:t>مترجمينا</a:t>
            </a:r>
            <a:r>
              <a:rPr lang="ar-EG" sz="2700" b="1" dirty="0"/>
              <a:t> المحترفين من قبل أشخاص ذو خبرة كبيرة وعلى دراية واسعة بالمحتوى ومعرفة جيدة بما يحتاجه العملاء. فمنصة "الترجمة العالمية" لدينا بها أكثر من 6000 مترجم فوري ذوو 300 لغة مختلفة. وبعد اجتياز عمليات الاختيار الداخلية والدورات التدريبية بنجاح ، يتم اعتماد هؤلاء المترجمين الفوريين من قبل جمعيات المترجمين الأكثر ثقة. فالثقة في نقل المحتوى هو معيار عملهم.</a:t>
            </a:r>
            <a:r>
              <a:rPr lang="en-US" sz="2700" b="1" dirty="0"/>
              <a:t>.</a:t>
            </a:r>
            <a:br>
              <a:rPr lang="en-US" sz="3100" dirty="0"/>
            </a:br>
            <a:endParaRPr lang="en-US" sz="3100" dirty="0"/>
          </a:p>
        </p:txBody>
      </p:sp>
    </p:spTree>
    <p:extLst>
      <p:ext uri="{BB962C8B-B14F-4D97-AF65-F5344CB8AC3E}">
        <p14:creationId xmlns:p14="http://schemas.microsoft.com/office/powerpoint/2010/main" val="3140068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686800" cy="6127750"/>
          </a:xfrm>
        </p:spPr>
        <p:txBody>
          <a:bodyPr>
            <a:noAutofit/>
          </a:bodyPr>
          <a:lstStyle/>
          <a:p>
            <a:pPr algn="ctr"/>
            <a:r>
              <a:rPr lang="ar-EG" sz="2400" b="1" dirty="0">
                <a:solidFill>
                  <a:srgbClr val="C00000"/>
                </a:solidFill>
              </a:rPr>
              <a:t>مثال للإعلان</a:t>
            </a:r>
            <a:br>
              <a:rPr lang="ar-EG" sz="2400" b="1" dirty="0">
                <a:solidFill>
                  <a:srgbClr val="C00000"/>
                </a:solidFill>
              </a:rPr>
            </a:br>
            <a:r>
              <a:rPr lang="ar-EG" sz="2400" b="1" dirty="0">
                <a:solidFill>
                  <a:srgbClr val="C00000"/>
                </a:solidFill>
              </a:rPr>
              <a:t>مجتمعنا العزيز : </a:t>
            </a:r>
            <a:br>
              <a:rPr lang="ar-EG" sz="2400" b="1" dirty="0">
                <a:solidFill>
                  <a:srgbClr val="C00000"/>
                </a:solidFill>
              </a:rPr>
            </a:br>
            <a:r>
              <a:rPr lang="ar-EG" sz="2400" b="1" dirty="0">
                <a:solidFill>
                  <a:srgbClr val="C00000"/>
                </a:solidFill>
              </a:rPr>
              <a:t>للراغبين في الحضور والمشاركة في الفعالية الخاصة بنا بعنوان "تطبيق الترجمة الفورية" يمكنكم الاستماع </a:t>
            </a:r>
            <a:r>
              <a:rPr lang="ar-EG" sz="2400" b="1" dirty="0" err="1">
                <a:solidFill>
                  <a:srgbClr val="C00000"/>
                </a:solidFill>
              </a:rPr>
              <a:t>لمتحدثينا</a:t>
            </a:r>
            <a:r>
              <a:rPr lang="ar-EG" sz="2400" b="1" dirty="0">
                <a:solidFill>
                  <a:srgbClr val="C00000"/>
                </a:solidFill>
              </a:rPr>
              <a:t> من خلال لغات مختلفة  في يوم ,,, الساعة ,,,, </a:t>
            </a:r>
            <a:br>
              <a:rPr lang="ar-EG" sz="2400" b="1" dirty="0">
                <a:solidFill>
                  <a:srgbClr val="C00000"/>
                </a:solidFill>
              </a:rPr>
            </a:br>
            <a:r>
              <a:rPr lang="ar-EG" sz="2400" b="1" dirty="0">
                <a:solidFill>
                  <a:srgbClr val="C00000"/>
                </a:solidFill>
              </a:rPr>
              <a:t>قم بزيارة هذا الرابط من خلال هاتفك المحمول أو قم بمسح ال</a:t>
            </a:r>
            <a:r>
              <a:rPr lang="tr-TR" sz="2400" b="1" dirty="0">
                <a:solidFill>
                  <a:srgbClr val="C00000"/>
                </a:solidFill>
              </a:rPr>
              <a:t> </a:t>
            </a:r>
            <a:br>
              <a:rPr lang="tr-TR" sz="2400" b="1" dirty="0">
                <a:solidFill>
                  <a:srgbClr val="C00000"/>
                </a:solidFill>
              </a:rPr>
            </a:br>
            <a:r>
              <a:rPr lang="tr-TR" sz="2400" b="1" dirty="0">
                <a:solidFill>
                  <a:srgbClr val="C00000"/>
                </a:solidFill>
              </a:rPr>
              <a:t>qr</a:t>
            </a:r>
            <a:br>
              <a:rPr lang="tr-TR" sz="2400" b="1" dirty="0">
                <a:solidFill>
                  <a:srgbClr val="C00000"/>
                </a:solidFill>
              </a:rPr>
            </a:br>
            <a:r>
              <a:rPr lang="ar-EG" sz="2400" b="1" dirty="0">
                <a:solidFill>
                  <a:srgbClr val="C00000"/>
                </a:solidFill>
              </a:rPr>
              <a:t>للاستماع إلى الترجمة الفورية بأكثر اللغات شهرة </a:t>
            </a:r>
            <a:br>
              <a:rPr lang="ar-EG" sz="2400" b="1" dirty="0">
                <a:solidFill>
                  <a:srgbClr val="C00000"/>
                </a:solidFill>
              </a:rPr>
            </a:br>
            <a:r>
              <a:rPr lang="en-US" sz="2400" dirty="0"/>
              <a:t>https: // </a:t>
            </a:r>
            <a:r>
              <a:rPr lang="en-US" sz="2400" dirty="0" err="1"/>
              <a:t>EliteInterpreterSupportedOnlineMeetings</a:t>
            </a:r>
            <a:br>
              <a:rPr lang="ar-EG" sz="2400" dirty="0"/>
            </a:br>
            <a:r>
              <a:rPr lang="ar-EG" sz="2400" dirty="0"/>
              <a:t>ا</a:t>
            </a:r>
            <a:br>
              <a:rPr lang="ar-EG" sz="2400" dirty="0"/>
            </a:br>
            <a:r>
              <a:rPr lang="ar-EG" sz="2400" dirty="0"/>
              <a:t>من التركية للإنجليزية 11 , من التركية للعربية 22 , من التركية للأوردو 33</a:t>
            </a:r>
            <a:br>
              <a:rPr lang="ar-EG" sz="2400" dirty="0"/>
            </a:br>
            <a:r>
              <a:rPr lang="ar-EG" sz="2400" dirty="0"/>
              <a:t>سيقوم المترجمون بترجمة فورية من لغتهم الخاصة.</a:t>
            </a:r>
            <a:br>
              <a:rPr lang="ar-EG" sz="2400" dirty="0"/>
            </a:br>
            <a:r>
              <a:rPr lang="ar-EG" sz="2400" dirty="0"/>
              <a:t>سيتمكن الأعضاء وأي شخص يرغب في المشاركة في الحدث مهما كان بعيدًا من الاتصال من المنزل أو مكان العمل أو أي مكان والاستماع بلغات مختلفة.</a:t>
            </a:r>
            <a:br>
              <a:rPr lang="ar-EG" sz="2400" dirty="0"/>
            </a:br>
            <a:r>
              <a:rPr lang="ar-EG" sz="2400" dirty="0"/>
              <a:t>يمكنك الاستماع بسهولة عن طريق هاتفك المحمول أو سماعات الرأس السلكية واللاسلكية</a:t>
            </a:r>
            <a:br>
              <a:rPr lang="ar-EG" sz="2400" dirty="0"/>
            </a:br>
            <a:r>
              <a:rPr lang="ar-EG" sz="2400" dirty="0"/>
              <a:t>يمكنا دعمنا ماديًا من خلال التبرع أو قسم الدردشة من هذه المنصة</a:t>
            </a:r>
            <a:endParaRPr lang="en-US" sz="2400" b="1" dirty="0"/>
          </a:p>
        </p:txBody>
      </p:sp>
    </p:spTree>
    <p:extLst>
      <p:ext uri="{BB962C8B-B14F-4D97-AF65-F5344CB8AC3E}">
        <p14:creationId xmlns:p14="http://schemas.microsoft.com/office/powerpoint/2010/main" val="1985826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323850"/>
            <a:ext cx="8077200" cy="457200"/>
          </a:xfrm>
        </p:spPr>
        <p:txBody>
          <a:bodyPr>
            <a:noAutofit/>
          </a:bodyPr>
          <a:lstStyle/>
          <a:p>
            <a:br>
              <a:rPr lang="ar-EG" sz="3600" b="1" dirty="0">
                <a:solidFill>
                  <a:srgbClr val="C00000"/>
                </a:solidFill>
                <a:latin typeface="Arial Black" panose="020B0A04020102020204" pitchFamily="34" charset="0"/>
              </a:rPr>
            </a:br>
            <a:r>
              <a:rPr lang="ar-EG" sz="3600" b="1" dirty="0">
                <a:solidFill>
                  <a:srgbClr val="C00000"/>
                </a:solidFill>
                <a:latin typeface="Arial Black" panose="020B0A04020102020204" pitchFamily="34" charset="0"/>
              </a:rPr>
              <a:t>"إيليت للترجمة الفورية"</a:t>
            </a:r>
            <a:endParaRPr lang="en-US" sz="3600" dirty="0">
              <a:latin typeface="Arial Black" panose="020B0A04020102020204" pitchFamily="34" charset="0"/>
            </a:endParaRPr>
          </a:p>
        </p:txBody>
      </p:sp>
      <p:sp>
        <p:nvSpPr>
          <p:cNvPr id="3" name="Content Placeholder 2"/>
          <p:cNvSpPr>
            <a:spLocks noGrp="1"/>
          </p:cNvSpPr>
          <p:nvPr>
            <p:ph idx="1"/>
          </p:nvPr>
        </p:nvSpPr>
        <p:spPr>
          <a:xfrm>
            <a:off x="0" y="990600"/>
            <a:ext cx="8991600" cy="5562600"/>
          </a:xfrm>
        </p:spPr>
        <p:txBody>
          <a:bodyPr>
            <a:noAutofit/>
          </a:bodyPr>
          <a:lstStyle/>
          <a:p>
            <a:pPr algn="ctr">
              <a:lnSpc>
                <a:spcPct val="170000"/>
              </a:lnSpc>
            </a:pPr>
            <a:r>
              <a:rPr lang="ar-EG" sz="1800" b="1" dirty="0">
                <a:solidFill>
                  <a:srgbClr val="FF0000"/>
                </a:solidFill>
                <a:latin typeface="Arial" panose="020B0604020202020204" pitchFamily="34" charset="0"/>
                <a:cs typeface="Arial" panose="020B0604020202020204" pitchFamily="34" charset="0"/>
              </a:rPr>
              <a:t>يتم توجيه روابط التبرع للمنظمات التي تستخدم منصتنا الإلكترونية عند افتتاح الندوة عبر الإنترنت وفي المكان المخصص للدردشة. بهذه الطريقة ، سيتم تقديم تبرعات كبيرة للمنظمين بغض النظر عن المكان</a:t>
            </a:r>
          </a:p>
          <a:p>
            <a:pPr algn="ctr">
              <a:lnSpc>
                <a:spcPct val="170000"/>
              </a:lnSpc>
            </a:pPr>
            <a:endParaRPr lang="ar-EG" sz="1800" b="1" dirty="0">
              <a:solidFill>
                <a:srgbClr val="FF0000"/>
              </a:solidFill>
              <a:latin typeface="Arial" panose="020B0604020202020204" pitchFamily="34" charset="0"/>
              <a:cs typeface="Arial" panose="020B0604020202020204" pitchFamily="34" charset="0"/>
            </a:endParaRPr>
          </a:p>
          <a:p>
            <a:pPr algn="ctr">
              <a:lnSpc>
                <a:spcPct val="170000"/>
              </a:lnSpc>
            </a:pPr>
            <a:r>
              <a:rPr lang="ar-EG" sz="1800" b="1" dirty="0">
                <a:solidFill>
                  <a:srgbClr val="FF0000"/>
                </a:solidFill>
                <a:latin typeface="Arial" panose="020B0604020202020204" pitchFamily="34" charset="0"/>
                <a:cs typeface="Arial" panose="020B0604020202020204" pitchFamily="34" charset="0"/>
              </a:rPr>
              <a:t>.مع "إيليت" للترجمة الفورية</a:t>
            </a:r>
            <a:r>
              <a:rPr lang="en-US" sz="1800" b="1" dirty="0">
                <a:solidFill>
                  <a:srgbClr val="FF0000"/>
                </a:solidFill>
                <a:latin typeface="Arial" panose="020B0604020202020204" pitchFamily="34" charset="0"/>
                <a:cs typeface="Arial" panose="020B0604020202020204" pitchFamily="34" charset="0"/>
              </a:rPr>
              <a:t>، </a:t>
            </a:r>
            <a:r>
              <a:rPr lang="ar-EG" sz="1800" b="1" dirty="0">
                <a:solidFill>
                  <a:srgbClr val="FF0000"/>
                </a:solidFill>
                <a:latin typeface="Arial" panose="020B0604020202020204" pitchFamily="34" charset="0"/>
                <a:cs typeface="Arial" panose="020B0604020202020204" pitchFamily="34" charset="0"/>
              </a:rPr>
              <a:t>بمكنكم الوصول إلى الآلاف من الجمهور والمتحدثين عبر العالم دون القلق من حاجز اللغة</a:t>
            </a:r>
          </a:p>
          <a:p>
            <a:pPr algn="ctr">
              <a:lnSpc>
                <a:spcPct val="170000"/>
              </a:lnSpc>
            </a:pPr>
            <a:r>
              <a:rPr lang="ar-EG" sz="1800" b="1" dirty="0">
                <a:solidFill>
                  <a:srgbClr val="FF0000"/>
                </a:solidFill>
                <a:latin typeface="Arial" panose="020B0604020202020204" pitchFamily="34" charset="0"/>
                <a:cs typeface="Arial" panose="020B0604020202020204" pitchFamily="34" charset="0"/>
              </a:rPr>
              <a:t>زودنا بتفاصيل الحدث الخاص بك واحصل على عرض أسعار في غضون 24 ساعة فقط.</a:t>
            </a:r>
          </a:p>
          <a:p>
            <a:pPr algn="ctr">
              <a:lnSpc>
                <a:spcPct val="170000"/>
              </a:lnSpc>
            </a:pPr>
            <a:r>
              <a:rPr lang="ar-EG" sz="1800" b="1" dirty="0">
                <a:solidFill>
                  <a:srgbClr val="FF0000"/>
                </a:solidFill>
                <a:latin typeface="Arial" panose="020B0604020202020204" pitchFamily="34" charset="0"/>
                <a:cs typeface="Arial" panose="020B0604020202020204" pitchFamily="34" charset="0"/>
              </a:rPr>
              <a:t> يمكنكم الوصول إلينا عن طريق مراسلة خدمة العملاء متعددة اللغات من خلال البيانات التالية ؛ </a:t>
            </a:r>
            <a:r>
              <a:rPr lang="en-US" sz="1800" b="1" dirty="0">
                <a:solidFill>
                  <a:srgbClr val="FF0000"/>
                </a:solidFill>
                <a:latin typeface="Arial" panose="020B0604020202020204" pitchFamily="34" charset="0"/>
                <a:cs typeface="Arial" panose="020B0604020202020204" pitchFamily="34" charset="0"/>
              </a:rPr>
              <a:t>https://myinvestsupport.com/global-connect/ </a:t>
            </a:r>
            <a:r>
              <a:rPr lang="en-US" sz="1800" b="1" dirty="0" err="1">
                <a:solidFill>
                  <a:srgbClr val="FF0000"/>
                </a:solidFill>
                <a:latin typeface="Arial" panose="020B0604020202020204" pitchFamily="34" charset="0"/>
                <a:cs typeface="Arial" panose="020B0604020202020204" pitchFamily="34" charset="0"/>
              </a:rPr>
              <a:t>elitsimultaneous@elitgroup.shop</a:t>
            </a:r>
            <a:endParaRPr lang="en-US" sz="1800" b="1" dirty="0">
              <a:solidFill>
                <a:srgbClr val="FF0000"/>
              </a:solidFill>
              <a:latin typeface="Arial" panose="020B0604020202020204" pitchFamily="34" charset="0"/>
              <a:cs typeface="Arial" panose="020B0604020202020204" pitchFamily="34" charset="0"/>
            </a:endParaRPr>
          </a:p>
          <a:p>
            <a:pPr algn="ctr">
              <a:lnSpc>
                <a:spcPct val="170000"/>
              </a:lnSpc>
            </a:pPr>
            <a:r>
              <a:rPr lang="en-US" sz="1800" b="1" dirty="0">
                <a:solidFill>
                  <a:srgbClr val="FF0000"/>
                </a:solidFill>
                <a:latin typeface="Arial" panose="020B0604020202020204" pitchFamily="34" charset="0"/>
                <a:cs typeface="Arial" panose="020B0604020202020204" pitchFamily="34" charset="0"/>
              </a:rPr>
              <a:t>WhatsApp </a:t>
            </a:r>
            <a:r>
              <a:rPr lang="ar-EG" sz="1800" b="1" dirty="0">
                <a:solidFill>
                  <a:srgbClr val="FF0000"/>
                </a:solidFill>
                <a:latin typeface="Arial" panose="020B0604020202020204" pitchFamily="34" charset="0"/>
                <a:cs typeface="Arial" panose="020B0604020202020204" pitchFamily="34" charset="0"/>
              </a:rPr>
              <a:t>للرسائل النصية ؛ + 1.973-938-20-39</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89265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1310</TotalTime>
  <Words>733</Words>
  <Application>Microsoft Office PowerPoint</Application>
  <PresentationFormat>On-screen Show (4:3)</PresentationFormat>
  <Paragraphs>51</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Akış</vt:lpstr>
      <vt:lpstr>                                                                                                     </vt:lpstr>
      <vt:lpstr>"إيليت" للترجمة الفورية</vt:lpstr>
      <vt:lpstr>"إيليت" للترجمة الفورية</vt:lpstr>
      <vt:lpstr>PowerPoint Presentation</vt:lpstr>
      <vt:lpstr>PowerPoint Presentation</vt:lpstr>
      <vt:lpstr>خدمات الترجمة الفورية الخاصة بنا  خدمات مثقلة ببرامج احترافية، ملائمة لمنصات الزوم والبودكاست والمؤتمرات عبر الإنترنت وغيرها من المنصات، فهي توفر خدمة عالمية من خلال شبكتنا من فرق الدعم الفني وشركاء الخدمة والشبكة العالمية للمترجمين الفوريين.. مترجمي "إيليت" المحترفون يمكنكم استخدام المترجمين الخاصين بكم في خدمات الترجمة لدينا أو طلبهم منا. كما أنه يتم اختيار جميع مترجمينا المحترفين من قبل أشخاص ذو خبرة كبيرة وعلى دراية واسعة بالمحتوى ومعرفة جيدة بما يحتاجه العملاء. فمنصة "الترجمة العالمية" لدينا بها أكثر من 6000 مترجم فوري ذوو 300 لغة مختلفة. وبعد اجتياز عمليات الاختيار الداخلية والدورات التدريبية بنجاح ، يتم اعتماد هؤلاء المترجمين الفوريين من قبل جمعيات المترجمين الأكثر ثقة. فالثقة في نقل المحتوى هو معيار عملهم.. </vt:lpstr>
      <vt:lpstr>مثال للإعلان مجتمعنا العزيز :  للراغبين في الحضور والمشاركة في الفعالية الخاصة بنا بعنوان "تطبيق الترجمة الفورية" يمكنكم الاستماع لمتحدثينا من خلال لغات مختلفة  في يوم ,,, الساعة ,,,,  قم بزيارة هذا الرابط من خلال هاتفك المحمول أو قم بمسح ال  qr للاستماع إلى الترجمة الفورية بأكثر اللغات شهرة  https: // EliteInterpreterSupportedOnlineMeetings ا من التركية للإنجليزية 11 , من التركية للعربية 22 , من التركية للأوردو 33 سيقوم المترجمون بترجمة فورية من لغتهم الخاصة. سيتمكن الأعضاء وأي شخص يرغب في المشاركة في الحدث مهما كان بعيدًا من الاتصال من المنزل أو مكان العمل أو أي مكان والاستماع بلغات مختلفة. يمكنك الاستماع بسهولة عن طريق هاتفك المحمول أو سماعات الرأس السلكية واللاسلكية يمكنا دعمنا ماديًا من خلال التبرع أو قسم الدردشة من هذه المنصة</vt:lpstr>
      <vt:lpstr> "إيليت للترجمة الفورية"</vt:lpstr>
    </vt:vector>
  </TitlesOfParts>
  <Company>BİM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dc:creator>
  <cp:lastModifiedBy>Unknown User</cp:lastModifiedBy>
  <cp:revision>133</cp:revision>
  <dcterms:created xsi:type="dcterms:W3CDTF">2012-12-29T20:34:38Z</dcterms:created>
  <dcterms:modified xsi:type="dcterms:W3CDTF">2021-11-29T21:12:02Z</dcterms:modified>
</cp:coreProperties>
</file>